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8" r:id="rId3"/>
    <p:sldId id="266" r:id="rId4"/>
    <p:sldId id="275" r:id="rId5"/>
    <p:sldId id="270" r:id="rId6"/>
    <p:sldId id="274" r:id="rId7"/>
    <p:sldId id="271" r:id="rId8"/>
    <p:sldId id="269" r:id="rId9"/>
    <p:sldId id="268" r:id="rId10"/>
    <p:sldId id="260" r:id="rId11"/>
    <p:sldId id="257" r:id="rId12"/>
    <p:sldId id="263" r:id="rId13"/>
    <p:sldId id="272"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95645" autoAdjust="0"/>
  </p:normalViewPr>
  <p:slideViewPr>
    <p:cSldViewPr snapToGrid="0" snapToObjects="1">
      <p:cViewPr varScale="1">
        <p:scale>
          <a:sx n="102" d="100"/>
          <a:sy n="102" d="100"/>
        </p:scale>
        <p:origin x="1512" y="176"/>
      </p:cViewPr>
      <p:guideLst/>
    </p:cSldViewPr>
  </p:slideViewPr>
  <p:outlineViewPr>
    <p:cViewPr>
      <p:scale>
        <a:sx n="33" d="100"/>
        <a:sy n="33" d="100"/>
      </p:scale>
      <p:origin x="0" y="-141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AA461-F63C-0642-A688-A77E08FDF54D}" type="datetimeFigureOut">
              <a:rPr lang="en-US" smtClean="0"/>
              <a:t>4/15/24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85E8C-1DE4-B945-A1AD-072FAA0678A0}" type="slidenum">
              <a:rPr lang="en-US" smtClean="0"/>
              <a:t>‹#›</a:t>
            </a:fld>
            <a:endParaRPr lang="en-US"/>
          </a:p>
        </p:txBody>
      </p:sp>
    </p:spTree>
    <p:extLst>
      <p:ext uri="{BB962C8B-B14F-4D97-AF65-F5344CB8AC3E}">
        <p14:creationId xmlns:p14="http://schemas.microsoft.com/office/powerpoint/2010/main" val="2081385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D85E8C-1DE4-B945-A1AD-072FAA0678A0}" type="slidenum">
              <a:rPr lang="en-US" smtClean="0"/>
              <a:t>1</a:t>
            </a:fld>
            <a:endParaRPr lang="en-US"/>
          </a:p>
        </p:txBody>
      </p:sp>
    </p:spTree>
    <p:extLst>
      <p:ext uri="{BB962C8B-B14F-4D97-AF65-F5344CB8AC3E}">
        <p14:creationId xmlns:p14="http://schemas.microsoft.com/office/powerpoint/2010/main" val="3800623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676E-75BA-2142-B0B2-B212842495E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B10D7AF-D30A-9042-899E-E3382D1175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E3A3AAF-82F7-3941-8AEF-B8C2B5A776B9}"/>
              </a:ext>
            </a:extLst>
          </p:cNvPr>
          <p:cNvSpPr>
            <a:spLocks noGrp="1"/>
          </p:cNvSpPr>
          <p:nvPr>
            <p:ph type="dt" sz="half" idx="10"/>
          </p:nvPr>
        </p:nvSpPr>
        <p:spPr/>
        <p:txBody>
          <a:bodyPr/>
          <a:lstStyle/>
          <a:p>
            <a:fld id="{9B34189E-0E4B-4741-B2BE-82C1A37FB394}" type="datetimeFigureOut">
              <a:rPr lang="en-US" smtClean="0"/>
              <a:t>4/15/24</a:t>
            </a:fld>
            <a:endParaRPr lang="en-US"/>
          </a:p>
        </p:txBody>
      </p:sp>
      <p:sp>
        <p:nvSpPr>
          <p:cNvPr id="5" name="Footer Placeholder 4">
            <a:extLst>
              <a:ext uri="{FF2B5EF4-FFF2-40B4-BE49-F238E27FC236}">
                <a16:creationId xmlns:a16="http://schemas.microsoft.com/office/drawing/2014/main" id="{7ED06D56-311F-524C-93D8-993262D5E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7339C-3ECE-964A-9AE5-A160A6A657BB}"/>
              </a:ext>
            </a:extLst>
          </p:cNvPr>
          <p:cNvSpPr>
            <a:spLocks noGrp="1"/>
          </p:cNvSpPr>
          <p:nvPr>
            <p:ph type="sldNum" sz="quarter" idx="12"/>
          </p:nvPr>
        </p:nvSpPr>
        <p:spPr/>
        <p:txBody>
          <a:bodyPr/>
          <a:lstStyle/>
          <a:p>
            <a:fld id="{596E0B0A-833D-D348-8989-0B51C2456590}" type="slidenum">
              <a:rPr lang="en-US" smtClean="0"/>
              <a:t>‹#›</a:t>
            </a:fld>
            <a:endParaRPr lang="en-US"/>
          </a:p>
        </p:txBody>
      </p:sp>
    </p:spTree>
    <p:extLst>
      <p:ext uri="{BB962C8B-B14F-4D97-AF65-F5344CB8AC3E}">
        <p14:creationId xmlns:p14="http://schemas.microsoft.com/office/powerpoint/2010/main" val="268774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25A9-DA36-C243-9232-9A6DD2BEC5E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3ACD066-1DDD-4447-A65F-9D40110C9C6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28F2F9-F0B4-C040-9F6E-10F822022B43}"/>
              </a:ext>
            </a:extLst>
          </p:cNvPr>
          <p:cNvSpPr>
            <a:spLocks noGrp="1"/>
          </p:cNvSpPr>
          <p:nvPr>
            <p:ph type="dt" sz="half" idx="10"/>
          </p:nvPr>
        </p:nvSpPr>
        <p:spPr/>
        <p:txBody>
          <a:bodyPr/>
          <a:lstStyle/>
          <a:p>
            <a:fld id="{9B34189E-0E4B-4741-B2BE-82C1A37FB394}" type="datetimeFigureOut">
              <a:rPr lang="en-US" smtClean="0"/>
              <a:t>4/15/24</a:t>
            </a:fld>
            <a:endParaRPr lang="en-US"/>
          </a:p>
        </p:txBody>
      </p:sp>
      <p:sp>
        <p:nvSpPr>
          <p:cNvPr id="5" name="Footer Placeholder 4">
            <a:extLst>
              <a:ext uri="{FF2B5EF4-FFF2-40B4-BE49-F238E27FC236}">
                <a16:creationId xmlns:a16="http://schemas.microsoft.com/office/drawing/2014/main" id="{B49DB0C5-0584-674E-B829-8114FC87BB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D6FE7-AD82-274D-A026-634895BA3138}"/>
              </a:ext>
            </a:extLst>
          </p:cNvPr>
          <p:cNvSpPr>
            <a:spLocks noGrp="1"/>
          </p:cNvSpPr>
          <p:nvPr>
            <p:ph type="sldNum" sz="quarter" idx="12"/>
          </p:nvPr>
        </p:nvSpPr>
        <p:spPr/>
        <p:txBody>
          <a:bodyPr/>
          <a:lstStyle/>
          <a:p>
            <a:fld id="{596E0B0A-833D-D348-8989-0B51C2456590}" type="slidenum">
              <a:rPr lang="en-US" smtClean="0"/>
              <a:t>‹#›</a:t>
            </a:fld>
            <a:endParaRPr lang="en-US"/>
          </a:p>
        </p:txBody>
      </p:sp>
    </p:spTree>
    <p:extLst>
      <p:ext uri="{BB962C8B-B14F-4D97-AF65-F5344CB8AC3E}">
        <p14:creationId xmlns:p14="http://schemas.microsoft.com/office/powerpoint/2010/main" val="4102151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2DEE8A-0DA8-EC46-9062-9FF004442D8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9613DA0-3508-5344-A8E4-5B53ACA3196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A870AC-6257-6146-B215-A837F5265355}"/>
              </a:ext>
            </a:extLst>
          </p:cNvPr>
          <p:cNvSpPr>
            <a:spLocks noGrp="1"/>
          </p:cNvSpPr>
          <p:nvPr>
            <p:ph type="dt" sz="half" idx="10"/>
          </p:nvPr>
        </p:nvSpPr>
        <p:spPr/>
        <p:txBody>
          <a:bodyPr/>
          <a:lstStyle/>
          <a:p>
            <a:fld id="{9B34189E-0E4B-4741-B2BE-82C1A37FB394}" type="datetimeFigureOut">
              <a:rPr lang="en-US" smtClean="0"/>
              <a:t>4/15/24</a:t>
            </a:fld>
            <a:endParaRPr lang="en-US"/>
          </a:p>
        </p:txBody>
      </p:sp>
      <p:sp>
        <p:nvSpPr>
          <p:cNvPr id="5" name="Footer Placeholder 4">
            <a:extLst>
              <a:ext uri="{FF2B5EF4-FFF2-40B4-BE49-F238E27FC236}">
                <a16:creationId xmlns:a16="http://schemas.microsoft.com/office/drawing/2014/main" id="{FC38474C-9C4F-9141-A66A-B9B937561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4F8C3-79D1-544D-9117-F3CE54C6488F}"/>
              </a:ext>
            </a:extLst>
          </p:cNvPr>
          <p:cNvSpPr>
            <a:spLocks noGrp="1"/>
          </p:cNvSpPr>
          <p:nvPr>
            <p:ph type="sldNum" sz="quarter" idx="12"/>
          </p:nvPr>
        </p:nvSpPr>
        <p:spPr/>
        <p:txBody>
          <a:bodyPr/>
          <a:lstStyle/>
          <a:p>
            <a:fld id="{596E0B0A-833D-D348-8989-0B51C2456590}" type="slidenum">
              <a:rPr lang="en-US" smtClean="0"/>
              <a:t>‹#›</a:t>
            </a:fld>
            <a:endParaRPr lang="en-US"/>
          </a:p>
        </p:txBody>
      </p:sp>
    </p:spTree>
    <p:extLst>
      <p:ext uri="{BB962C8B-B14F-4D97-AF65-F5344CB8AC3E}">
        <p14:creationId xmlns:p14="http://schemas.microsoft.com/office/powerpoint/2010/main" val="2478610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91EE9-A3AC-7E43-8737-3FC0BD4A396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A19B601-8257-0E45-B740-EF503E53D5A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E43062-C451-4941-822A-417B1161ED8A}"/>
              </a:ext>
            </a:extLst>
          </p:cNvPr>
          <p:cNvSpPr>
            <a:spLocks noGrp="1"/>
          </p:cNvSpPr>
          <p:nvPr>
            <p:ph type="dt" sz="half" idx="10"/>
          </p:nvPr>
        </p:nvSpPr>
        <p:spPr/>
        <p:txBody>
          <a:bodyPr/>
          <a:lstStyle/>
          <a:p>
            <a:fld id="{9B34189E-0E4B-4741-B2BE-82C1A37FB394}" type="datetimeFigureOut">
              <a:rPr lang="en-US" smtClean="0"/>
              <a:t>4/15/24</a:t>
            </a:fld>
            <a:endParaRPr lang="en-US"/>
          </a:p>
        </p:txBody>
      </p:sp>
      <p:sp>
        <p:nvSpPr>
          <p:cNvPr id="5" name="Footer Placeholder 4">
            <a:extLst>
              <a:ext uri="{FF2B5EF4-FFF2-40B4-BE49-F238E27FC236}">
                <a16:creationId xmlns:a16="http://schemas.microsoft.com/office/drawing/2014/main" id="{B6FFBCAF-75C7-6947-A228-2880C91C9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BBA92-53C2-694B-BBF6-0906DD333078}"/>
              </a:ext>
            </a:extLst>
          </p:cNvPr>
          <p:cNvSpPr>
            <a:spLocks noGrp="1"/>
          </p:cNvSpPr>
          <p:nvPr>
            <p:ph type="sldNum" sz="quarter" idx="12"/>
          </p:nvPr>
        </p:nvSpPr>
        <p:spPr/>
        <p:txBody>
          <a:bodyPr/>
          <a:lstStyle/>
          <a:p>
            <a:fld id="{596E0B0A-833D-D348-8989-0B51C2456590}" type="slidenum">
              <a:rPr lang="en-US" smtClean="0"/>
              <a:t>‹#›</a:t>
            </a:fld>
            <a:endParaRPr lang="en-US"/>
          </a:p>
        </p:txBody>
      </p:sp>
    </p:spTree>
    <p:extLst>
      <p:ext uri="{BB962C8B-B14F-4D97-AF65-F5344CB8AC3E}">
        <p14:creationId xmlns:p14="http://schemas.microsoft.com/office/powerpoint/2010/main" val="372714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EB517-30CF-CF40-88C8-34EDFF9B56B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507F11F-01AE-9743-B7B1-92B5715BE4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A604876-2CA2-F940-9632-D70B235C7FF5}"/>
              </a:ext>
            </a:extLst>
          </p:cNvPr>
          <p:cNvSpPr>
            <a:spLocks noGrp="1"/>
          </p:cNvSpPr>
          <p:nvPr>
            <p:ph type="dt" sz="half" idx="10"/>
          </p:nvPr>
        </p:nvSpPr>
        <p:spPr/>
        <p:txBody>
          <a:bodyPr/>
          <a:lstStyle/>
          <a:p>
            <a:fld id="{9B34189E-0E4B-4741-B2BE-82C1A37FB394}" type="datetimeFigureOut">
              <a:rPr lang="en-US" smtClean="0"/>
              <a:t>4/15/24</a:t>
            </a:fld>
            <a:endParaRPr lang="en-US"/>
          </a:p>
        </p:txBody>
      </p:sp>
      <p:sp>
        <p:nvSpPr>
          <p:cNvPr id="5" name="Footer Placeholder 4">
            <a:extLst>
              <a:ext uri="{FF2B5EF4-FFF2-40B4-BE49-F238E27FC236}">
                <a16:creationId xmlns:a16="http://schemas.microsoft.com/office/drawing/2014/main" id="{6DDF897E-B1FB-334E-933B-D277B171F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93D3AD-CC25-7847-97F5-DCBF5B17F1DC}"/>
              </a:ext>
            </a:extLst>
          </p:cNvPr>
          <p:cNvSpPr>
            <a:spLocks noGrp="1"/>
          </p:cNvSpPr>
          <p:nvPr>
            <p:ph type="sldNum" sz="quarter" idx="12"/>
          </p:nvPr>
        </p:nvSpPr>
        <p:spPr/>
        <p:txBody>
          <a:bodyPr/>
          <a:lstStyle/>
          <a:p>
            <a:fld id="{596E0B0A-833D-D348-8989-0B51C2456590}" type="slidenum">
              <a:rPr lang="en-US" smtClean="0"/>
              <a:t>‹#›</a:t>
            </a:fld>
            <a:endParaRPr lang="en-US"/>
          </a:p>
        </p:txBody>
      </p:sp>
    </p:spTree>
    <p:extLst>
      <p:ext uri="{BB962C8B-B14F-4D97-AF65-F5344CB8AC3E}">
        <p14:creationId xmlns:p14="http://schemas.microsoft.com/office/powerpoint/2010/main" val="36001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0FB62-1FD9-2D47-9262-00816C64957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148124E-1AEF-8D43-8222-FA0E4E53DAB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FE9FDF6-1245-B243-B7E0-8E29982F290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ECB8A8-3FF6-7A43-82A1-22D1EF22E4D2}"/>
              </a:ext>
            </a:extLst>
          </p:cNvPr>
          <p:cNvSpPr>
            <a:spLocks noGrp="1"/>
          </p:cNvSpPr>
          <p:nvPr>
            <p:ph type="dt" sz="half" idx="10"/>
          </p:nvPr>
        </p:nvSpPr>
        <p:spPr/>
        <p:txBody>
          <a:bodyPr/>
          <a:lstStyle/>
          <a:p>
            <a:fld id="{9B34189E-0E4B-4741-B2BE-82C1A37FB394}" type="datetimeFigureOut">
              <a:rPr lang="en-US" smtClean="0"/>
              <a:t>4/15/24</a:t>
            </a:fld>
            <a:endParaRPr lang="en-US"/>
          </a:p>
        </p:txBody>
      </p:sp>
      <p:sp>
        <p:nvSpPr>
          <p:cNvPr id="6" name="Footer Placeholder 5">
            <a:extLst>
              <a:ext uri="{FF2B5EF4-FFF2-40B4-BE49-F238E27FC236}">
                <a16:creationId xmlns:a16="http://schemas.microsoft.com/office/drawing/2014/main" id="{C94EFFAD-5F55-7147-810D-0FAEF0FADD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1B77B4-8712-BC4F-AD4C-A127D1738AAD}"/>
              </a:ext>
            </a:extLst>
          </p:cNvPr>
          <p:cNvSpPr>
            <a:spLocks noGrp="1"/>
          </p:cNvSpPr>
          <p:nvPr>
            <p:ph type="sldNum" sz="quarter" idx="12"/>
          </p:nvPr>
        </p:nvSpPr>
        <p:spPr/>
        <p:txBody>
          <a:bodyPr/>
          <a:lstStyle/>
          <a:p>
            <a:fld id="{596E0B0A-833D-D348-8989-0B51C2456590}" type="slidenum">
              <a:rPr lang="en-US" smtClean="0"/>
              <a:t>‹#›</a:t>
            </a:fld>
            <a:endParaRPr lang="en-US"/>
          </a:p>
        </p:txBody>
      </p:sp>
    </p:spTree>
    <p:extLst>
      <p:ext uri="{BB962C8B-B14F-4D97-AF65-F5344CB8AC3E}">
        <p14:creationId xmlns:p14="http://schemas.microsoft.com/office/powerpoint/2010/main" val="2456161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DBF4-3450-6142-9CCC-F2696FFC056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73ADE3-9519-D248-8B8A-056DBA67C8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0559B50-7F47-2948-A41B-5461EFA2A48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0E79A9B-98CF-B848-BBE6-88C1E4010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FE0B9D0-5D18-064F-B4CF-EC4568AFDD1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01B0A37-0B86-7148-A264-32B7E16EE71A}"/>
              </a:ext>
            </a:extLst>
          </p:cNvPr>
          <p:cNvSpPr>
            <a:spLocks noGrp="1"/>
          </p:cNvSpPr>
          <p:nvPr>
            <p:ph type="dt" sz="half" idx="10"/>
          </p:nvPr>
        </p:nvSpPr>
        <p:spPr/>
        <p:txBody>
          <a:bodyPr/>
          <a:lstStyle/>
          <a:p>
            <a:fld id="{9B34189E-0E4B-4741-B2BE-82C1A37FB394}" type="datetimeFigureOut">
              <a:rPr lang="en-US" smtClean="0"/>
              <a:t>4/15/24</a:t>
            </a:fld>
            <a:endParaRPr lang="en-US"/>
          </a:p>
        </p:txBody>
      </p:sp>
      <p:sp>
        <p:nvSpPr>
          <p:cNvPr id="8" name="Footer Placeholder 7">
            <a:extLst>
              <a:ext uri="{FF2B5EF4-FFF2-40B4-BE49-F238E27FC236}">
                <a16:creationId xmlns:a16="http://schemas.microsoft.com/office/drawing/2014/main" id="{07D6470B-0DFA-134B-90DF-18887BFBA4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98C6F2-3C4E-AD43-AC22-124DC593BF03}"/>
              </a:ext>
            </a:extLst>
          </p:cNvPr>
          <p:cNvSpPr>
            <a:spLocks noGrp="1"/>
          </p:cNvSpPr>
          <p:nvPr>
            <p:ph type="sldNum" sz="quarter" idx="12"/>
          </p:nvPr>
        </p:nvSpPr>
        <p:spPr/>
        <p:txBody>
          <a:bodyPr/>
          <a:lstStyle/>
          <a:p>
            <a:fld id="{596E0B0A-833D-D348-8989-0B51C2456590}" type="slidenum">
              <a:rPr lang="en-US" smtClean="0"/>
              <a:t>‹#›</a:t>
            </a:fld>
            <a:endParaRPr lang="en-US"/>
          </a:p>
        </p:txBody>
      </p:sp>
    </p:spTree>
    <p:extLst>
      <p:ext uri="{BB962C8B-B14F-4D97-AF65-F5344CB8AC3E}">
        <p14:creationId xmlns:p14="http://schemas.microsoft.com/office/powerpoint/2010/main" val="210161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4C938-0816-F141-8A7A-F7F50D12918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B2D9357-797C-E74A-8453-EBEC504AD933}"/>
              </a:ext>
            </a:extLst>
          </p:cNvPr>
          <p:cNvSpPr>
            <a:spLocks noGrp="1"/>
          </p:cNvSpPr>
          <p:nvPr>
            <p:ph type="dt" sz="half" idx="10"/>
          </p:nvPr>
        </p:nvSpPr>
        <p:spPr/>
        <p:txBody>
          <a:bodyPr/>
          <a:lstStyle/>
          <a:p>
            <a:fld id="{9B34189E-0E4B-4741-B2BE-82C1A37FB394}" type="datetimeFigureOut">
              <a:rPr lang="en-US" smtClean="0"/>
              <a:t>4/15/24</a:t>
            </a:fld>
            <a:endParaRPr lang="en-US"/>
          </a:p>
        </p:txBody>
      </p:sp>
      <p:sp>
        <p:nvSpPr>
          <p:cNvPr id="4" name="Footer Placeholder 3">
            <a:extLst>
              <a:ext uri="{FF2B5EF4-FFF2-40B4-BE49-F238E27FC236}">
                <a16:creationId xmlns:a16="http://schemas.microsoft.com/office/drawing/2014/main" id="{5DE96CCA-70A3-DF49-98FD-8FA03271BB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43B14D-3255-D647-8561-73D8E414D693}"/>
              </a:ext>
            </a:extLst>
          </p:cNvPr>
          <p:cNvSpPr>
            <a:spLocks noGrp="1"/>
          </p:cNvSpPr>
          <p:nvPr>
            <p:ph type="sldNum" sz="quarter" idx="12"/>
          </p:nvPr>
        </p:nvSpPr>
        <p:spPr/>
        <p:txBody>
          <a:bodyPr/>
          <a:lstStyle/>
          <a:p>
            <a:fld id="{596E0B0A-833D-D348-8989-0B51C2456590}" type="slidenum">
              <a:rPr lang="en-US" smtClean="0"/>
              <a:t>‹#›</a:t>
            </a:fld>
            <a:endParaRPr lang="en-US"/>
          </a:p>
        </p:txBody>
      </p:sp>
    </p:spTree>
    <p:extLst>
      <p:ext uri="{BB962C8B-B14F-4D97-AF65-F5344CB8AC3E}">
        <p14:creationId xmlns:p14="http://schemas.microsoft.com/office/powerpoint/2010/main" val="2537736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C2EA0-D9C4-5E43-A3DB-F73A31A0C2B3}"/>
              </a:ext>
            </a:extLst>
          </p:cNvPr>
          <p:cNvSpPr>
            <a:spLocks noGrp="1"/>
          </p:cNvSpPr>
          <p:nvPr>
            <p:ph type="dt" sz="half" idx="10"/>
          </p:nvPr>
        </p:nvSpPr>
        <p:spPr/>
        <p:txBody>
          <a:bodyPr/>
          <a:lstStyle/>
          <a:p>
            <a:fld id="{9B34189E-0E4B-4741-B2BE-82C1A37FB394}" type="datetimeFigureOut">
              <a:rPr lang="en-US" smtClean="0"/>
              <a:t>4/15/24</a:t>
            </a:fld>
            <a:endParaRPr lang="en-US"/>
          </a:p>
        </p:txBody>
      </p:sp>
      <p:sp>
        <p:nvSpPr>
          <p:cNvPr id="3" name="Footer Placeholder 2">
            <a:extLst>
              <a:ext uri="{FF2B5EF4-FFF2-40B4-BE49-F238E27FC236}">
                <a16:creationId xmlns:a16="http://schemas.microsoft.com/office/drawing/2014/main" id="{B3C1789A-F464-CC48-978F-D9449922C5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FDDF0E-16A3-5245-93D9-D04CEECCB7B1}"/>
              </a:ext>
            </a:extLst>
          </p:cNvPr>
          <p:cNvSpPr>
            <a:spLocks noGrp="1"/>
          </p:cNvSpPr>
          <p:nvPr>
            <p:ph type="sldNum" sz="quarter" idx="12"/>
          </p:nvPr>
        </p:nvSpPr>
        <p:spPr/>
        <p:txBody>
          <a:bodyPr/>
          <a:lstStyle/>
          <a:p>
            <a:fld id="{596E0B0A-833D-D348-8989-0B51C2456590}" type="slidenum">
              <a:rPr lang="en-US" smtClean="0"/>
              <a:t>‹#›</a:t>
            </a:fld>
            <a:endParaRPr lang="en-US"/>
          </a:p>
        </p:txBody>
      </p:sp>
    </p:spTree>
    <p:extLst>
      <p:ext uri="{BB962C8B-B14F-4D97-AF65-F5344CB8AC3E}">
        <p14:creationId xmlns:p14="http://schemas.microsoft.com/office/powerpoint/2010/main" val="93783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C136D-D2A4-0D47-9157-7F350EA589D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823F543-C089-4644-A927-1D7EB88906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74E4D89-4284-344F-AF43-13A6273D41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DFCB8E9-4464-E541-BBB9-007D76C9E2A3}"/>
              </a:ext>
            </a:extLst>
          </p:cNvPr>
          <p:cNvSpPr>
            <a:spLocks noGrp="1"/>
          </p:cNvSpPr>
          <p:nvPr>
            <p:ph type="dt" sz="half" idx="10"/>
          </p:nvPr>
        </p:nvSpPr>
        <p:spPr/>
        <p:txBody>
          <a:bodyPr/>
          <a:lstStyle/>
          <a:p>
            <a:fld id="{9B34189E-0E4B-4741-B2BE-82C1A37FB394}" type="datetimeFigureOut">
              <a:rPr lang="en-US" smtClean="0"/>
              <a:t>4/15/24</a:t>
            </a:fld>
            <a:endParaRPr lang="en-US"/>
          </a:p>
        </p:txBody>
      </p:sp>
      <p:sp>
        <p:nvSpPr>
          <p:cNvPr id="6" name="Footer Placeholder 5">
            <a:extLst>
              <a:ext uri="{FF2B5EF4-FFF2-40B4-BE49-F238E27FC236}">
                <a16:creationId xmlns:a16="http://schemas.microsoft.com/office/drawing/2014/main" id="{9935FE11-C58C-3C44-80FC-4C1D16F2C3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07B511-F013-9946-BDC2-AA1921727DD2}"/>
              </a:ext>
            </a:extLst>
          </p:cNvPr>
          <p:cNvSpPr>
            <a:spLocks noGrp="1"/>
          </p:cNvSpPr>
          <p:nvPr>
            <p:ph type="sldNum" sz="quarter" idx="12"/>
          </p:nvPr>
        </p:nvSpPr>
        <p:spPr/>
        <p:txBody>
          <a:bodyPr/>
          <a:lstStyle/>
          <a:p>
            <a:fld id="{596E0B0A-833D-D348-8989-0B51C2456590}" type="slidenum">
              <a:rPr lang="en-US" smtClean="0"/>
              <a:t>‹#›</a:t>
            </a:fld>
            <a:endParaRPr lang="en-US"/>
          </a:p>
        </p:txBody>
      </p:sp>
    </p:spTree>
    <p:extLst>
      <p:ext uri="{BB962C8B-B14F-4D97-AF65-F5344CB8AC3E}">
        <p14:creationId xmlns:p14="http://schemas.microsoft.com/office/powerpoint/2010/main" val="218215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1441-AB2A-4744-85B8-3EFF72DDD4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8FBFB69-8B2A-1042-B9D3-D0CEE3AF6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DFE08C-5970-0749-8E26-31D3D105B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769859B-7810-1F47-ACF3-B4B9FC31C6E6}"/>
              </a:ext>
            </a:extLst>
          </p:cNvPr>
          <p:cNvSpPr>
            <a:spLocks noGrp="1"/>
          </p:cNvSpPr>
          <p:nvPr>
            <p:ph type="dt" sz="half" idx="10"/>
          </p:nvPr>
        </p:nvSpPr>
        <p:spPr/>
        <p:txBody>
          <a:bodyPr/>
          <a:lstStyle/>
          <a:p>
            <a:fld id="{9B34189E-0E4B-4741-B2BE-82C1A37FB394}" type="datetimeFigureOut">
              <a:rPr lang="en-US" smtClean="0"/>
              <a:t>4/15/24</a:t>
            </a:fld>
            <a:endParaRPr lang="en-US"/>
          </a:p>
        </p:txBody>
      </p:sp>
      <p:sp>
        <p:nvSpPr>
          <p:cNvPr id="6" name="Footer Placeholder 5">
            <a:extLst>
              <a:ext uri="{FF2B5EF4-FFF2-40B4-BE49-F238E27FC236}">
                <a16:creationId xmlns:a16="http://schemas.microsoft.com/office/drawing/2014/main" id="{EDF50590-FFB7-5B47-82A5-85D2FF2B4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0B0CC1-7050-6B48-8885-6936290C455A}"/>
              </a:ext>
            </a:extLst>
          </p:cNvPr>
          <p:cNvSpPr>
            <a:spLocks noGrp="1"/>
          </p:cNvSpPr>
          <p:nvPr>
            <p:ph type="sldNum" sz="quarter" idx="12"/>
          </p:nvPr>
        </p:nvSpPr>
        <p:spPr/>
        <p:txBody>
          <a:bodyPr/>
          <a:lstStyle/>
          <a:p>
            <a:fld id="{596E0B0A-833D-D348-8989-0B51C2456590}" type="slidenum">
              <a:rPr lang="en-US" smtClean="0"/>
              <a:t>‹#›</a:t>
            </a:fld>
            <a:endParaRPr lang="en-US"/>
          </a:p>
        </p:txBody>
      </p:sp>
    </p:spTree>
    <p:extLst>
      <p:ext uri="{BB962C8B-B14F-4D97-AF65-F5344CB8AC3E}">
        <p14:creationId xmlns:p14="http://schemas.microsoft.com/office/powerpoint/2010/main" val="46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3E442B-6597-5240-8A92-604B4FE1E8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0349AB0-0D4D-8243-8AD6-3A5E2F25EC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37CA30-2D11-E043-BAB5-437AF33AE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4189E-0E4B-4741-B2BE-82C1A37FB394}" type="datetimeFigureOut">
              <a:rPr lang="en-US" smtClean="0"/>
              <a:t>4/15/24</a:t>
            </a:fld>
            <a:endParaRPr lang="en-US"/>
          </a:p>
        </p:txBody>
      </p:sp>
      <p:sp>
        <p:nvSpPr>
          <p:cNvPr id="5" name="Footer Placeholder 4">
            <a:extLst>
              <a:ext uri="{FF2B5EF4-FFF2-40B4-BE49-F238E27FC236}">
                <a16:creationId xmlns:a16="http://schemas.microsoft.com/office/drawing/2014/main" id="{EF2D1269-22BE-D240-A42C-D56847481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A9F91E-D51B-EB4B-AF7F-6540C50339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E0B0A-833D-D348-8989-0B51C2456590}" type="slidenum">
              <a:rPr lang="en-US" smtClean="0"/>
              <a:t>‹#›</a:t>
            </a:fld>
            <a:endParaRPr lang="en-US"/>
          </a:p>
        </p:txBody>
      </p:sp>
    </p:spTree>
    <p:extLst>
      <p:ext uri="{BB962C8B-B14F-4D97-AF65-F5344CB8AC3E}">
        <p14:creationId xmlns:p14="http://schemas.microsoft.com/office/powerpoint/2010/main" val="3888918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2.pn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bouquet of flowers on a table&#10;&#10;Description automatically generated">
            <a:extLst>
              <a:ext uri="{FF2B5EF4-FFF2-40B4-BE49-F238E27FC236}">
                <a16:creationId xmlns:a16="http://schemas.microsoft.com/office/drawing/2014/main" id="{FF7C6928-9C98-A0F1-734F-E73B294B3BA8}"/>
              </a:ext>
            </a:extLst>
          </p:cNvPr>
          <p:cNvPicPr>
            <a:picLocks noGrp="1" noChangeAspect="1"/>
          </p:cNvPicPr>
          <p:nvPr>
            <p:ph sz="half" idx="1"/>
          </p:nvPr>
        </p:nvPicPr>
        <p:blipFill rotWithShape="1">
          <a:blip r:embed="rId3"/>
          <a:srcRect t="2437" b="2999"/>
          <a:stretch/>
        </p:blipFill>
        <p:spPr>
          <a:xfrm>
            <a:off x="2522356" y="10"/>
            <a:ext cx="9669642" cy="68579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C94DF35-6ED5-8747-8836-EE394760DB24}"/>
              </a:ext>
            </a:extLst>
          </p:cNvPr>
          <p:cNvSpPr>
            <a:spLocks noGrp="1"/>
          </p:cNvSpPr>
          <p:nvPr>
            <p:ph type="title"/>
          </p:nvPr>
        </p:nvSpPr>
        <p:spPr>
          <a:xfrm>
            <a:off x="168498" y="284872"/>
            <a:ext cx="3822189" cy="1899912"/>
          </a:xfrm>
        </p:spPr>
        <p:txBody>
          <a:bodyPr vert="horz" lIns="91440" tIns="45720" rIns="91440" bIns="45720" rtlCol="0" anchor="ctr">
            <a:normAutofit/>
          </a:bodyPr>
          <a:lstStyle/>
          <a:p>
            <a:r>
              <a:rPr lang="en-US" sz="4000" dirty="0">
                <a:latin typeface="Eras Light ITC" panose="020F0302020204030204" pitchFamily="34" charset="0"/>
                <a:cs typeface="Eras Light ITC" panose="020F0302020204030204" pitchFamily="34" charset="0"/>
              </a:rPr>
              <a:t>Bouquets</a:t>
            </a:r>
            <a:br>
              <a:rPr lang="en-US" sz="4000" dirty="0">
                <a:latin typeface="Eras Light ITC" panose="020F0302020204030204" pitchFamily="34" charset="0"/>
                <a:cs typeface="Eras Light ITC" panose="020F0302020204030204" pitchFamily="34" charset="0"/>
              </a:rPr>
            </a:br>
            <a:r>
              <a:rPr lang="en-US" sz="4000" dirty="0">
                <a:latin typeface="Eras Light ITC" panose="020F0302020204030204" pitchFamily="34" charset="0"/>
                <a:cs typeface="Eras Light ITC" panose="020F0302020204030204" pitchFamily="34" charset="0"/>
              </a:rPr>
              <a:t>and Blooms</a:t>
            </a:r>
          </a:p>
        </p:txBody>
      </p:sp>
      <p:sp>
        <p:nvSpPr>
          <p:cNvPr id="6" name="Content Placeholder 5">
            <a:extLst>
              <a:ext uri="{FF2B5EF4-FFF2-40B4-BE49-F238E27FC236}">
                <a16:creationId xmlns:a16="http://schemas.microsoft.com/office/drawing/2014/main" id="{B84552F0-3FCD-D44A-BDE8-24694CA061E9}"/>
              </a:ext>
            </a:extLst>
          </p:cNvPr>
          <p:cNvSpPr>
            <a:spLocks noGrp="1"/>
          </p:cNvSpPr>
          <p:nvPr>
            <p:ph sz="half" idx="2"/>
          </p:nvPr>
        </p:nvSpPr>
        <p:spPr>
          <a:xfrm>
            <a:off x="292042" y="1880410"/>
            <a:ext cx="3698645" cy="3742762"/>
          </a:xfrm>
        </p:spPr>
        <p:txBody>
          <a:bodyPr vert="horz" lIns="91440" tIns="45720" rIns="91440" bIns="45720" rtlCol="0">
            <a:noAutofit/>
          </a:bodyPr>
          <a:lstStyle/>
          <a:p>
            <a:pPr marL="0" indent="0">
              <a:buNone/>
            </a:pPr>
            <a:r>
              <a:rPr lang="en-US" sz="1400" dirty="0">
                <a:effectLst/>
                <a:latin typeface="Eras Light ITC" panose="020F0302020204030204" pitchFamily="34" charset="0"/>
                <a:cs typeface="Eras Light ITC" panose="020F0302020204030204" pitchFamily="34" charset="0"/>
              </a:rPr>
              <a:t>We grow flowers for couples that love flowers.  If you're looking for wildly romantic florals with a garden-gathered feel, you've come to the right place. </a:t>
            </a:r>
            <a:br>
              <a:rPr lang="en-US" sz="1400" dirty="0">
                <a:effectLst/>
                <a:latin typeface="Eras Light ITC" panose="020F0302020204030204" pitchFamily="34" charset="0"/>
                <a:cs typeface="Eras Light ITC" panose="020F0302020204030204" pitchFamily="34" charset="0"/>
              </a:rPr>
            </a:br>
            <a:br>
              <a:rPr lang="en-US" sz="1400" dirty="0">
                <a:effectLst/>
                <a:latin typeface="Eras Light ITC" panose="020F0302020204030204" pitchFamily="34" charset="0"/>
                <a:cs typeface="Eras Light ITC" panose="020F0302020204030204" pitchFamily="34" charset="0"/>
              </a:rPr>
            </a:br>
            <a:r>
              <a:rPr lang="en-US" sz="1400" dirty="0">
                <a:effectLst/>
                <a:latin typeface="Eras Light ITC" panose="020F0302020204030204" pitchFamily="34" charset="0"/>
                <a:cs typeface="Eras Light ITC" panose="020F0302020204030204" pitchFamily="34" charset="0"/>
              </a:rPr>
              <a:t>Our wild signature style is inspired very much by the flowers that we grow in our field.  Working with their intricacies and movement we create magic that is as unique to your day as your love story is. </a:t>
            </a:r>
            <a:br>
              <a:rPr lang="en-US" sz="1400" dirty="0">
                <a:effectLst/>
                <a:latin typeface="Eras Light ITC" panose="020F0302020204030204" pitchFamily="34" charset="0"/>
                <a:cs typeface="Eras Light ITC" panose="020F0302020204030204" pitchFamily="34" charset="0"/>
              </a:rPr>
            </a:br>
            <a:br>
              <a:rPr lang="en-US" sz="1400" dirty="0">
                <a:effectLst/>
                <a:latin typeface="Eras Light ITC" panose="020F0302020204030204" pitchFamily="34" charset="0"/>
                <a:cs typeface="Eras Light ITC" panose="020F0302020204030204" pitchFamily="34" charset="0"/>
              </a:rPr>
            </a:br>
            <a:r>
              <a:rPr lang="en-US" sz="1400" dirty="0">
                <a:effectLst/>
                <a:latin typeface="Eras Light ITC" panose="020F0302020204030204" pitchFamily="34" charset="0"/>
                <a:cs typeface="Eras Light ITC" panose="020F0302020204030204" pitchFamily="34" charset="0"/>
              </a:rPr>
              <a:t>Working with your vision and </a:t>
            </a:r>
            <a:r>
              <a:rPr lang="en-US" sz="1400" dirty="0" err="1">
                <a:effectLst/>
                <a:latin typeface="Eras Light ITC" panose="020F0302020204030204" pitchFamily="34" charset="0"/>
                <a:cs typeface="Eras Light ITC" panose="020F0302020204030204" pitchFamily="34" charset="0"/>
              </a:rPr>
              <a:t>colours</a:t>
            </a:r>
            <a:r>
              <a:rPr lang="en-US" sz="1400" dirty="0">
                <a:effectLst/>
                <a:latin typeface="Eras Light ITC" panose="020F0302020204030204" pitchFamily="34" charset="0"/>
                <a:cs typeface="Eras Light ITC" panose="020F0302020204030204" pitchFamily="34" charset="0"/>
              </a:rPr>
              <a:t> we'll know exactly what to pick for your wedding day</a:t>
            </a:r>
            <a:r>
              <a:rPr lang="en-US" sz="1400" dirty="0">
                <a:latin typeface="Eras Light ITC" panose="020F0302020204030204" pitchFamily="34" charset="0"/>
                <a:cs typeface="Eras Light ITC" panose="020F0302020204030204" pitchFamily="34" charset="0"/>
              </a:rPr>
              <a:t> and we’ll have them arranged perfectly ready for you to collect when you need them.</a:t>
            </a:r>
          </a:p>
          <a:p>
            <a:pPr marL="0" indent="0">
              <a:buNone/>
            </a:pPr>
            <a:r>
              <a:rPr lang="en-US" sz="1400" dirty="0">
                <a:effectLst/>
                <a:latin typeface="Eras Light ITC" panose="020F0302020204030204" pitchFamily="34" charset="0"/>
                <a:cs typeface="Eras Light ITC" panose="020F0302020204030204" pitchFamily="34" charset="0"/>
              </a:rPr>
              <a:t>We've put together some of our most popular choices, but if what you're after is a twist on what we do as standard, get in touch, it's your day, your way. </a:t>
            </a:r>
            <a:br>
              <a:rPr lang="en-US" sz="1400" dirty="0">
                <a:effectLst/>
                <a:latin typeface="Eras Light ITC" panose="020F0302020204030204" pitchFamily="34" charset="0"/>
                <a:cs typeface="Eras Light ITC" panose="020F0302020204030204" pitchFamily="34" charset="0"/>
              </a:rPr>
            </a:br>
            <a:r>
              <a:rPr lang="en-US" sz="1400" dirty="0">
                <a:effectLst/>
                <a:latin typeface="Eras Light ITC" panose="020F0302020204030204" pitchFamily="34" charset="0"/>
                <a:cs typeface="Eras Light ITC" panose="020F0302020204030204" pitchFamily="34" charset="0"/>
              </a:rPr>
              <a:t>​</a:t>
            </a:r>
            <a:endParaRPr lang="en-US" sz="1400" dirty="0">
              <a:latin typeface="Eras Light ITC" panose="020F0302020204030204" pitchFamily="34" charset="0"/>
              <a:cs typeface="Eras Light ITC" panose="020F0302020204030204" pitchFamily="34" charset="0"/>
            </a:endParaRPr>
          </a:p>
        </p:txBody>
      </p:sp>
      <p:pic>
        <p:nvPicPr>
          <p:cNvPr id="9" name="Picture 8" descr="A black and white image of a flower&#10;&#10;Description automatically generated">
            <a:extLst>
              <a:ext uri="{FF2B5EF4-FFF2-40B4-BE49-F238E27FC236}">
                <a16:creationId xmlns:a16="http://schemas.microsoft.com/office/drawing/2014/main" id="{CE55C6DE-74C8-ED2A-1404-AAD03A3DD306}"/>
              </a:ext>
            </a:extLst>
          </p:cNvPr>
          <p:cNvPicPr>
            <a:picLocks noChangeAspect="1"/>
          </p:cNvPicPr>
          <p:nvPr/>
        </p:nvPicPr>
        <p:blipFill>
          <a:blip r:embed="rId4"/>
          <a:stretch>
            <a:fillRect/>
          </a:stretch>
        </p:blipFill>
        <p:spPr>
          <a:xfrm>
            <a:off x="40771" y="19347"/>
            <a:ext cx="869771" cy="626235"/>
          </a:xfrm>
          <a:prstGeom prst="rect">
            <a:avLst/>
          </a:prstGeom>
        </p:spPr>
      </p:pic>
    </p:spTree>
    <p:extLst>
      <p:ext uri="{BB962C8B-B14F-4D97-AF65-F5344CB8AC3E}">
        <p14:creationId xmlns:p14="http://schemas.microsoft.com/office/powerpoint/2010/main" val="422713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10A891-1A6C-CA48-B9B8-C9539308F132}"/>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dirty="0">
                <a:latin typeface="Eras Light ITC" panose="020F0302020204030204" pitchFamily="34" charset="0"/>
                <a:cs typeface="Eras Light ITC" panose="020F0302020204030204" pitchFamily="34" charset="0"/>
              </a:rPr>
              <a:t>Our booking process</a:t>
            </a:r>
          </a:p>
        </p:txBody>
      </p:sp>
      <p:sp>
        <p:nvSpPr>
          <p:cNvPr id="3" name="Content Placeholder 2">
            <a:extLst>
              <a:ext uri="{FF2B5EF4-FFF2-40B4-BE49-F238E27FC236}">
                <a16:creationId xmlns:a16="http://schemas.microsoft.com/office/drawing/2014/main" id="{1807914D-D581-144D-B4B6-63477096CFF9}"/>
              </a:ext>
            </a:extLst>
          </p:cNvPr>
          <p:cNvSpPr>
            <a:spLocks noGrp="1"/>
          </p:cNvSpPr>
          <p:nvPr>
            <p:ph sz="half" idx="1"/>
          </p:nvPr>
        </p:nvSpPr>
        <p:spPr>
          <a:xfrm>
            <a:off x="836680" y="2405067"/>
            <a:ext cx="6002110" cy="3729034"/>
          </a:xfrm>
        </p:spPr>
        <p:txBody>
          <a:bodyPr vert="horz" lIns="91440" tIns="45720" rIns="91440" bIns="45720" rtlCol="0">
            <a:normAutofit/>
          </a:bodyPr>
          <a:lstStyle/>
          <a:p>
            <a:pPr marL="0" indent="0">
              <a:buNone/>
            </a:pPr>
            <a:r>
              <a:rPr lang="en-US" sz="1400" b="0" i="0" dirty="0">
                <a:effectLst/>
                <a:latin typeface="Eras Light ITC" panose="020B0402030504020804" pitchFamily="34" charset="0"/>
              </a:rPr>
              <a:t>The process is simple.  </a:t>
            </a:r>
            <a:endParaRPr lang="en-US" sz="1400" dirty="0">
              <a:effectLst/>
              <a:latin typeface="Eras Light ITC" panose="020B0402030504020804" pitchFamily="34" charset="0"/>
            </a:endParaRPr>
          </a:p>
          <a:p>
            <a:pPr marL="0" indent="0">
              <a:buNone/>
            </a:pPr>
            <a:r>
              <a:rPr lang="en-US" sz="1400" b="0" i="0" dirty="0">
                <a:effectLst/>
                <a:latin typeface="Eras Light ITC" panose="020B0402030504020804" pitchFamily="34" charset="0"/>
              </a:rPr>
              <a:t>Have a look through what we offer.  Fill out our enquiry form with your </a:t>
            </a:r>
            <a:r>
              <a:rPr lang="en-US" sz="1400" b="0" i="0" dirty="0" err="1">
                <a:effectLst/>
                <a:latin typeface="Eras Light ITC" panose="020B0402030504020804" pitchFamily="34" charset="0"/>
              </a:rPr>
              <a:t>colour</a:t>
            </a:r>
            <a:r>
              <a:rPr lang="en-US" sz="1400" b="0" i="0" dirty="0">
                <a:effectLst/>
                <a:latin typeface="Eras Light ITC" panose="020B0402030504020804" pitchFamily="34" charset="0"/>
              </a:rPr>
              <a:t> scheme, requirements</a:t>
            </a:r>
            <a:r>
              <a:rPr lang="en-US" sz="1400" dirty="0">
                <a:latin typeface="Eras Light ITC" panose="020B0402030504020804" pitchFamily="34" charset="0"/>
              </a:rPr>
              <a:t> and date.</a:t>
            </a:r>
          </a:p>
          <a:p>
            <a:pPr marL="0" indent="0">
              <a:buNone/>
            </a:pPr>
            <a:r>
              <a:rPr lang="en-US" sz="1400" b="0" i="0" dirty="0">
                <a:effectLst/>
                <a:latin typeface="Eras Light ITC" panose="020B0402030504020804" pitchFamily="34" charset="0"/>
              </a:rPr>
              <a:t>We will then confirm our availability and if you'd like to book us we kindly ask for a booking fee of £100 or 10%, whichever is greater.  This is non-refundable but is deducted from  the final invoice, payable a month before the wedding.  </a:t>
            </a:r>
            <a:endParaRPr lang="en-US" sz="1400" dirty="0">
              <a:latin typeface="Eras Light ITC" panose="020B0402030504020804" pitchFamily="34" charset="0"/>
            </a:endParaRPr>
          </a:p>
          <a:p>
            <a:pPr marL="0" indent="0">
              <a:buNone/>
            </a:pPr>
            <a:r>
              <a:rPr lang="en-US" sz="1400" dirty="0">
                <a:effectLst/>
                <a:latin typeface="Eras Light ITC" panose="020B0402030504020804" pitchFamily="34" charset="0"/>
              </a:rPr>
              <a:t>There’s the option to book a visit to us on our farm, we </a:t>
            </a:r>
            <a:r>
              <a:rPr lang="en-US" sz="1400" dirty="0">
                <a:latin typeface="Eras Light ITC" panose="020B0402030504020804" pitchFamily="34" charset="0"/>
              </a:rPr>
              <a:t>typically do this a month before your wedding day.</a:t>
            </a:r>
            <a:endParaRPr lang="en-US" sz="1400" dirty="0">
              <a:effectLst/>
              <a:latin typeface="Eras Light ITC" panose="020B0402030504020804" pitchFamily="34" charset="0"/>
            </a:endParaRPr>
          </a:p>
          <a:p>
            <a:pPr marL="0" indent="0">
              <a:buNone/>
            </a:pPr>
            <a:r>
              <a:rPr lang="en-US" sz="1400" dirty="0">
                <a:effectLst/>
                <a:latin typeface="Eras Light ITC" panose="020B0402030504020804" pitchFamily="34" charset="0"/>
              </a:rPr>
              <a:t>Otherwise, we will then be in touch a month before your wedding day to </a:t>
            </a:r>
            <a:r>
              <a:rPr lang="en-US" sz="1400" dirty="0" err="1">
                <a:effectLst/>
                <a:latin typeface="Eras Light ITC" panose="020B0402030504020804" pitchFamily="34" charset="0"/>
              </a:rPr>
              <a:t>finalise</a:t>
            </a:r>
            <a:r>
              <a:rPr lang="en-US" sz="1400" dirty="0">
                <a:effectLst/>
                <a:latin typeface="Eras Light ITC" panose="020B0402030504020804" pitchFamily="34" charset="0"/>
              </a:rPr>
              <a:t> details.</a:t>
            </a:r>
            <a:endParaRPr lang="en-US" sz="1400" dirty="0">
              <a:latin typeface="Eras Light ITC" panose="020B0402030504020804" pitchFamily="34" charset="0"/>
            </a:endParaRPr>
          </a:p>
          <a:p>
            <a:pPr marL="0" indent="0">
              <a:buNone/>
            </a:pPr>
            <a:r>
              <a:rPr lang="en-US" sz="1400" dirty="0">
                <a:effectLst/>
                <a:latin typeface="Eras Light ITC" panose="020B0402030504020804" pitchFamily="34" charset="0"/>
              </a:rPr>
              <a:t>We will have your flowers ready for collection on either the Thursday or Friday, depending </a:t>
            </a:r>
            <a:r>
              <a:rPr lang="en-US" sz="1400" dirty="0">
                <a:latin typeface="Eras Light ITC" panose="020B0402030504020804" pitchFamily="34" charset="0"/>
              </a:rPr>
              <a:t>on what you’d like.  Please note, flower crowns and wands are better collected the day before your wedding. </a:t>
            </a:r>
            <a:endParaRPr lang="en-US" sz="1400" dirty="0">
              <a:effectLst/>
              <a:latin typeface="Eras Light ITC" panose="020B0402030504020804" pitchFamily="34" charset="0"/>
            </a:endParaRPr>
          </a:p>
        </p:txBody>
      </p:sp>
      <p:pic>
        <p:nvPicPr>
          <p:cNvPr id="7" name="Content Placeholder 6" descr="A person cutting flowers in a garden&#10;&#10;Description automatically generated">
            <a:extLst>
              <a:ext uri="{FF2B5EF4-FFF2-40B4-BE49-F238E27FC236}">
                <a16:creationId xmlns:a16="http://schemas.microsoft.com/office/drawing/2014/main" id="{7F7D307B-5978-02B3-9691-26B8691E95FC}"/>
              </a:ext>
            </a:extLst>
          </p:cNvPr>
          <p:cNvPicPr>
            <a:picLocks noGrp="1" noChangeAspect="1"/>
          </p:cNvPicPr>
          <p:nvPr>
            <p:ph sz="half" idx="2"/>
          </p:nvPr>
        </p:nvPicPr>
        <p:blipFill rotWithShape="1">
          <a:blip r:embed="rId2"/>
          <a:srcRect t="1736" r="1" b="6575"/>
          <a:stretch/>
        </p:blipFill>
        <p:spPr>
          <a:xfrm>
            <a:off x="7199440" y="10"/>
            <a:ext cx="4992560" cy="6857990"/>
          </a:xfrm>
          <a:prstGeom prst="rect">
            <a:avLst/>
          </a:prstGeom>
          <a:effectLst/>
        </p:spPr>
      </p:pic>
      <p:pic>
        <p:nvPicPr>
          <p:cNvPr id="4" name="Picture 3" descr="A black and white image of a flower&#10;&#10;Description automatically generated">
            <a:extLst>
              <a:ext uri="{FF2B5EF4-FFF2-40B4-BE49-F238E27FC236}">
                <a16:creationId xmlns:a16="http://schemas.microsoft.com/office/drawing/2014/main" id="{17DE6806-91F0-B666-EBA1-3DDB2393DBAD}"/>
              </a:ext>
            </a:extLst>
          </p:cNvPr>
          <p:cNvPicPr>
            <a:picLocks noChangeAspect="1"/>
          </p:cNvPicPr>
          <p:nvPr/>
        </p:nvPicPr>
        <p:blipFill>
          <a:blip r:embed="rId3"/>
          <a:stretch>
            <a:fillRect/>
          </a:stretch>
        </p:blipFill>
        <p:spPr>
          <a:xfrm>
            <a:off x="40771" y="19347"/>
            <a:ext cx="869771" cy="626235"/>
          </a:xfrm>
          <a:prstGeom prst="rect">
            <a:avLst/>
          </a:prstGeom>
        </p:spPr>
      </p:pic>
    </p:spTree>
    <p:extLst>
      <p:ext uri="{BB962C8B-B14F-4D97-AF65-F5344CB8AC3E}">
        <p14:creationId xmlns:p14="http://schemas.microsoft.com/office/powerpoint/2010/main" val="1293991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Women holding flowers in a garden&#10;&#10;Description automatically generated">
            <a:extLst>
              <a:ext uri="{FF2B5EF4-FFF2-40B4-BE49-F238E27FC236}">
                <a16:creationId xmlns:a16="http://schemas.microsoft.com/office/drawing/2014/main" id="{8DF07611-2D45-449C-0E08-06817F3015AF}"/>
              </a:ext>
            </a:extLst>
          </p:cNvPr>
          <p:cNvPicPr>
            <a:picLocks noGrp="1" noChangeAspect="1"/>
          </p:cNvPicPr>
          <p:nvPr>
            <p:ph sz="half" idx="2"/>
          </p:nvPr>
        </p:nvPicPr>
        <p:blipFill rotWithShape="1">
          <a:blip r:embed="rId2"/>
          <a:srcRect l="5884" r="-1" b="-1"/>
          <a:stretch/>
        </p:blipFill>
        <p:spPr>
          <a:xfrm>
            <a:off x="1" y="10"/>
            <a:ext cx="9669642" cy="6857990"/>
          </a:xfrm>
          <a:prstGeom prst="rect">
            <a:avLst/>
          </a:prstGeom>
        </p:spPr>
      </p:pic>
      <p:sp>
        <p:nvSpPr>
          <p:cNvPr id="30" name="Rectangle 2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C56378-6472-804E-8499-89C65066EF3E}"/>
              </a:ext>
            </a:extLst>
          </p:cNvPr>
          <p:cNvSpPr>
            <a:spLocks noGrp="1"/>
          </p:cNvSpPr>
          <p:nvPr>
            <p:ph type="title"/>
          </p:nvPr>
        </p:nvSpPr>
        <p:spPr>
          <a:xfrm>
            <a:off x="7517605" y="66133"/>
            <a:ext cx="4304075" cy="1633972"/>
          </a:xfrm>
        </p:spPr>
        <p:txBody>
          <a:bodyPr vert="horz" lIns="91440" tIns="45720" rIns="91440" bIns="45720" rtlCol="0" anchor="ctr">
            <a:normAutofit/>
          </a:bodyPr>
          <a:lstStyle/>
          <a:p>
            <a:r>
              <a:rPr lang="en-US" sz="4000" dirty="0">
                <a:latin typeface="Eras Light ITC" panose="020F0302020204030204" pitchFamily="34" charset="0"/>
                <a:cs typeface="Eras Light ITC" panose="020F0302020204030204" pitchFamily="34" charset="0"/>
              </a:rPr>
              <a:t>Come and see us</a:t>
            </a:r>
          </a:p>
        </p:txBody>
      </p:sp>
      <p:sp>
        <p:nvSpPr>
          <p:cNvPr id="3" name="Content Placeholder 2">
            <a:extLst>
              <a:ext uri="{FF2B5EF4-FFF2-40B4-BE49-F238E27FC236}">
                <a16:creationId xmlns:a16="http://schemas.microsoft.com/office/drawing/2014/main" id="{4B894B26-CDAA-244C-9ED0-CBFA9E2EDB6C}"/>
              </a:ext>
            </a:extLst>
          </p:cNvPr>
          <p:cNvSpPr>
            <a:spLocks noGrp="1"/>
          </p:cNvSpPr>
          <p:nvPr>
            <p:ph sz="half" idx="1"/>
          </p:nvPr>
        </p:nvSpPr>
        <p:spPr>
          <a:xfrm>
            <a:off x="7528564" y="1403797"/>
            <a:ext cx="4533665" cy="5388070"/>
          </a:xfrm>
        </p:spPr>
        <p:txBody>
          <a:bodyPr vert="horz" lIns="91440" tIns="45720" rIns="91440" bIns="45720" rtlCol="0">
            <a:noAutofit/>
          </a:bodyPr>
          <a:lstStyle/>
          <a:p>
            <a:pPr marL="0" indent="0" algn="r">
              <a:buNone/>
            </a:pPr>
            <a:r>
              <a:rPr lang="en-US" sz="1400" dirty="0">
                <a:latin typeface="Eras Light ITC" panose="020F0302020204030204" pitchFamily="34" charset="0"/>
                <a:cs typeface="Eras Light ITC" panose="020F0302020204030204" pitchFamily="34" charset="0"/>
              </a:rPr>
              <a:t>Some of our couples love to come and see us, to get a feel for where their wedding flowers have been grown. We are only just outside Bristol in </a:t>
            </a:r>
            <a:r>
              <a:rPr lang="en-US" sz="1400" dirty="0" err="1">
                <a:latin typeface="Eras Light ITC" panose="020F0302020204030204" pitchFamily="34" charset="0"/>
                <a:cs typeface="Eras Light ITC" panose="020F0302020204030204" pitchFamily="34" charset="0"/>
              </a:rPr>
              <a:t>Tockington</a:t>
            </a:r>
            <a:r>
              <a:rPr lang="en-US" sz="1400" dirty="0">
                <a:latin typeface="Eras Light ITC" panose="020F0302020204030204" pitchFamily="34" charset="0"/>
                <a:cs typeface="Eras Light ITC" panose="020F0302020204030204" pitchFamily="34" charset="0"/>
              </a:rPr>
              <a:t> and are open by appointment only. </a:t>
            </a:r>
          </a:p>
          <a:p>
            <a:pPr marL="0" indent="0" algn="r">
              <a:buNone/>
            </a:pPr>
            <a:r>
              <a:rPr lang="en-US" sz="1400" dirty="0">
                <a:latin typeface="Eras Light ITC" panose="020F0302020204030204" pitchFamily="34" charset="0"/>
                <a:cs typeface="Eras Light ITC" panose="020F0302020204030204" pitchFamily="34" charset="0"/>
              </a:rPr>
              <a:t>If you know that’s you and you want to have a guided tour with one of us, we’d love to have you! We’ll arrange a time with you and give you a tour of our field. We always ask that you see us a week or two before your wedding so the flowers are as close to what you’ll have as possible. Then we’ll leave you to browse at leisure, to fill a bucket with blooms at your own private pick your own session – bring any of your bridal party that’ll help you fill the bucket and then you’ve got plenty of time to practice at home with your vases. </a:t>
            </a:r>
          </a:p>
          <a:p>
            <a:pPr marL="0" indent="0" algn="r">
              <a:buNone/>
            </a:pPr>
            <a:r>
              <a:rPr lang="en-US" sz="1400" dirty="0">
                <a:latin typeface="Eras Light ITC" panose="020F0302020204030204" pitchFamily="34" charset="0"/>
                <a:cs typeface="Eras Light ITC" panose="020F0302020204030204" pitchFamily="34" charset="0"/>
              </a:rPr>
              <a:t>You might arrive not being sure what your </a:t>
            </a:r>
            <a:r>
              <a:rPr lang="en-US" sz="1400" dirty="0" err="1">
                <a:latin typeface="Eras Light ITC" panose="020F0302020204030204" pitchFamily="34" charset="0"/>
                <a:cs typeface="Eras Light ITC" panose="020F0302020204030204" pitchFamily="34" charset="0"/>
              </a:rPr>
              <a:t>favourites</a:t>
            </a:r>
            <a:r>
              <a:rPr lang="en-US" sz="1400" dirty="0">
                <a:latin typeface="Eras Light ITC" panose="020F0302020204030204" pitchFamily="34" charset="0"/>
                <a:cs typeface="Eras Light ITC" panose="020F0302020204030204" pitchFamily="34" charset="0"/>
              </a:rPr>
              <a:t> are, but you’ll leave having fallen in love with flowers. Of course your final wedding blooms will be as close to this as we can pick on the day, so be ready for the photograph to remind us of your </a:t>
            </a:r>
            <a:r>
              <a:rPr lang="en-US" sz="1400" dirty="0" err="1">
                <a:latin typeface="Eras Light ITC" panose="020F0302020204030204" pitchFamily="34" charset="0"/>
                <a:cs typeface="Eras Light ITC" panose="020F0302020204030204" pitchFamily="34" charset="0"/>
              </a:rPr>
              <a:t>favourites</a:t>
            </a:r>
            <a:r>
              <a:rPr lang="en-US" sz="1400" dirty="0">
                <a:latin typeface="Eras Light ITC" panose="020F0302020204030204" pitchFamily="34" charset="0"/>
                <a:cs typeface="Eras Light ITC" panose="020F0302020204030204" pitchFamily="34" charset="0"/>
              </a:rPr>
              <a:t>, we’ll definitely be taking one!</a:t>
            </a:r>
          </a:p>
          <a:p>
            <a:pPr marL="0" algn="r"/>
            <a:endParaRPr lang="en-US" sz="1400" dirty="0">
              <a:latin typeface="Eras Light ITC" panose="020F0302020204030204" pitchFamily="34" charset="0"/>
              <a:cs typeface="Eras Light ITC" panose="020F0302020204030204" pitchFamily="34" charset="0"/>
            </a:endParaRPr>
          </a:p>
          <a:p>
            <a:pPr marL="0" indent="0" algn="r">
              <a:buNone/>
            </a:pPr>
            <a:r>
              <a:rPr lang="en-US" sz="1400" dirty="0">
                <a:latin typeface="Eras Light ITC" panose="020F0302020204030204" pitchFamily="34" charset="0"/>
                <a:cs typeface="Eras Light ITC" panose="020F0302020204030204" pitchFamily="34" charset="0"/>
              </a:rPr>
              <a:t>Monday – Friday (9-5pm)</a:t>
            </a:r>
          </a:p>
          <a:p>
            <a:pPr marL="0" indent="0" algn="r">
              <a:buNone/>
            </a:pPr>
            <a:r>
              <a:rPr lang="en-US" sz="1400" dirty="0">
                <a:latin typeface="Eras Light ITC" panose="020F0302020204030204" pitchFamily="34" charset="0"/>
                <a:cs typeface="Eras Light ITC" panose="020F0302020204030204" pitchFamily="34" charset="0"/>
              </a:rPr>
              <a:t>£50</a:t>
            </a:r>
          </a:p>
        </p:txBody>
      </p:sp>
      <p:pic>
        <p:nvPicPr>
          <p:cNvPr id="9" name="Picture 8" descr="A black and white image of a flower&#10;&#10;Description automatically generated">
            <a:extLst>
              <a:ext uri="{FF2B5EF4-FFF2-40B4-BE49-F238E27FC236}">
                <a16:creationId xmlns:a16="http://schemas.microsoft.com/office/drawing/2014/main" id="{2DC3BC80-C62E-D97B-B35C-C8A363A8A9AA}"/>
              </a:ext>
            </a:extLst>
          </p:cNvPr>
          <p:cNvPicPr>
            <a:picLocks noChangeAspect="1"/>
          </p:cNvPicPr>
          <p:nvPr/>
        </p:nvPicPr>
        <p:blipFill>
          <a:blip r:embed="rId3"/>
          <a:stretch>
            <a:fillRect/>
          </a:stretch>
        </p:blipFill>
        <p:spPr>
          <a:xfrm>
            <a:off x="11206463" y="59319"/>
            <a:ext cx="869771" cy="626235"/>
          </a:xfrm>
          <a:prstGeom prst="rect">
            <a:avLst/>
          </a:prstGeom>
        </p:spPr>
      </p:pic>
    </p:spTree>
    <p:extLst>
      <p:ext uri="{BB962C8B-B14F-4D97-AF65-F5344CB8AC3E}">
        <p14:creationId xmlns:p14="http://schemas.microsoft.com/office/powerpoint/2010/main" val="3837492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and person in a car&#10;&#10;Description automatically generated">
            <a:extLst>
              <a:ext uri="{FF2B5EF4-FFF2-40B4-BE49-F238E27FC236}">
                <a16:creationId xmlns:a16="http://schemas.microsoft.com/office/drawing/2014/main" id="{90F877F8-D834-A1C5-7536-1F6414E8C38E}"/>
              </a:ext>
            </a:extLst>
          </p:cNvPr>
          <p:cNvPicPr>
            <a:picLocks noGrp="1" noChangeAspect="1"/>
          </p:cNvPicPr>
          <p:nvPr>
            <p:ph sz="half" idx="2"/>
          </p:nvPr>
        </p:nvPicPr>
        <p:blipFill rotWithShape="1">
          <a:blip r:embed="rId2"/>
          <a:srcRect l="5884" r="-1" b="-1"/>
          <a:stretch/>
        </p:blipFill>
        <p:spPr>
          <a:xfrm>
            <a:off x="2522356" y="1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FBD6D6-7121-AD49-BA8F-BC1FF2903D73}"/>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dirty="0">
                <a:latin typeface="Eras Light ITC" panose="020F0302020204030204" pitchFamily="34" charset="0"/>
                <a:cs typeface="Eras Light ITC" panose="020F0302020204030204" pitchFamily="34" charset="0"/>
              </a:rPr>
              <a:t>Charlotte and Jack </a:t>
            </a:r>
          </a:p>
        </p:txBody>
      </p:sp>
      <p:sp>
        <p:nvSpPr>
          <p:cNvPr id="3" name="Content Placeholder 2">
            <a:extLst>
              <a:ext uri="{FF2B5EF4-FFF2-40B4-BE49-F238E27FC236}">
                <a16:creationId xmlns:a16="http://schemas.microsoft.com/office/drawing/2014/main" id="{2AD86BC5-8E49-AE47-873B-496DDB579D0F}"/>
              </a:ext>
            </a:extLst>
          </p:cNvPr>
          <p:cNvSpPr>
            <a:spLocks noGrp="1"/>
          </p:cNvSpPr>
          <p:nvPr>
            <p:ph sz="half" idx="1"/>
          </p:nvPr>
        </p:nvSpPr>
        <p:spPr>
          <a:xfrm>
            <a:off x="838200" y="2434201"/>
            <a:ext cx="3822189" cy="3742762"/>
          </a:xfrm>
        </p:spPr>
        <p:txBody>
          <a:bodyPr vert="horz" lIns="91440" tIns="45720" rIns="91440" bIns="45720" rtlCol="0">
            <a:normAutofit/>
          </a:bodyPr>
          <a:lstStyle/>
          <a:p>
            <a:pPr marL="0" indent="0">
              <a:buNone/>
            </a:pPr>
            <a:r>
              <a:rPr lang="en-US" sz="1400" dirty="0">
                <a:latin typeface="Eras Light ITC" panose="020F0302020204030204" pitchFamily="34" charset="0"/>
                <a:cs typeface="Eras Light ITC" panose="020F0302020204030204" pitchFamily="34" charset="0"/>
              </a:rPr>
              <a:t>Thank you from the bottom of my heart for the most gorgeous flower creations for our wedding last weekend. They blew me away. I had such a high level of confidence in you guys and you exceeded my expectations They were more than perfect. </a:t>
            </a:r>
          </a:p>
          <a:p>
            <a:pPr marL="0"/>
            <a:endParaRPr lang="en-US" sz="1400" dirty="0">
              <a:latin typeface="Eras Light ITC" panose="020F0302020204030204" pitchFamily="34" charset="0"/>
              <a:cs typeface="Eras Light ITC" panose="020F0302020204030204" pitchFamily="34" charset="0"/>
            </a:endParaRPr>
          </a:p>
          <a:p>
            <a:pPr marL="0" indent="0">
              <a:buNone/>
            </a:pPr>
            <a:r>
              <a:rPr lang="en-US" sz="1400" dirty="0">
                <a:latin typeface="Eras Light ITC" panose="020F0302020204030204" pitchFamily="34" charset="0"/>
                <a:cs typeface="Eras Light ITC" panose="020F0302020204030204" pitchFamily="34" charset="0"/>
              </a:rPr>
              <a:t>The buttonholes were charming, the vases fabulous  - the restaurant looked amazing. One of my </a:t>
            </a:r>
            <a:r>
              <a:rPr lang="en-US" sz="1400" dirty="0" err="1">
                <a:latin typeface="Eras Light ITC" panose="020F0302020204030204" pitchFamily="34" charset="0"/>
                <a:cs typeface="Eras Light ITC" panose="020F0302020204030204" pitchFamily="34" charset="0"/>
              </a:rPr>
              <a:t>favourite</a:t>
            </a:r>
            <a:r>
              <a:rPr lang="en-US" sz="1400" dirty="0">
                <a:latin typeface="Eras Light ITC" panose="020F0302020204030204" pitchFamily="34" charset="0"/>
                <a:cs typeface="Eras Light ITC" panose="020F0302020204030204" pitchFamily="34" charset="0"/>
              </a:rPr>
              <a:t> moments was walking in to see the space and not quite knowing what it was going to be like, but being so excited because I knew the bouquet was so wonderful.</a:t>
            </a:r>
          </a:p>
          <a:p>
            <a:pPr marL="0"/>
            <a:endParaRPr lang="en-US" sz="1400" dirty="0">
              <a:latin typeface="Eras Light ITC" panose="020F0302020204030204" pitchFamily="34" charset="0"/>
              <a:cs typeface="Eras Light ITC" panose="020F0302020204030204" pitchFamily="34" charset="0"/>
            </a:endParaRPr>
          </a:p>
        </p:txBody>
      </p:sp>
      <p:pic>
        <p:nvPicPr>
          <p:cNvPr id="7" name="Picture 6" descr="A black and white image of a flower&#10;&#10;Description automatically generated">
            <a:extLst>
              <a:ext uri="{FF2B5EF4-FFF2-40B4-BE49-F238E27FC236}">
                <a16:creationId xmlns:a16="http://schemas.microsoft.com/office/drawing/2014/main" id="{787A28F6-DC94-A0F1-0950-FDAECCFCE989}"/>
              </a:ext>
            </a:extLst>
          </p:cNvPr>
          <p:cNvPicPr>
            <a:picLocks noChangeAspect="1"/>
          </p:cNvPicPr>
          <p:nvPr/>
        </p:nvPicPr>
        <p:blipFill>
          <a:blip r:embed="rId3"/>
          <a:stretch>
            <a:fillRect/>
          </a:stretch>
        </p:blipFill>
        <p:spPr>
          <a:xfrm>
            <a:off x="40771" y="19347"/>
            <a:ext cx="869771" cy="626235"/>
          </a:xfrm>
          <a:prstGeom prst="rect">
            <a:avLst/>
          </a:prstGeom>
        </p:spPr>
      </p:pic>
    </p:spTree>
    <p:extLst>
      <p:ext uri="{BB962C8B-B14F-4D97-AF65-F5344CB8AC3E}">
        <p14:creationId xmlns:p14="http://schemas.microsoft.com/office/powerpoint/2010/main" val="3383386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group of women in orange dresses&#10;&#10;Description automatically generated">
            <a:extLst>
              <a:ext uri="{FF2B5EF4-FFF2-40B4-BE49-F238E27FC236}">
                <a16:creationId xmlns:a16="http://schemas.microsoft.com/office/drawing/2014/main" id="{FC20F088-15FD-8777-C24A-B93B8040B73A}"/>
              </a:ext>
            </a:extLst>
          </p:cNvPr>
          <p:cNvPicPr>
            <a:picLocks noGrp="1" noChangeAspect="1"/>
          </p:cNvPicPr>
          <p:nvPr>
            <p:ph sz="half" idx="2"/>
          </p:nvPr>
        </p:nvPicPr>
        <p:blipFill rotWithShape="1">
          <a:blip r:embed="rId2"/>
          <a:srcRect l="5564" r="318" b="-1"/>
          <a:stretch/>
        </p:blipFill>
        <p:spPr>
          <a:xfrm>
            <a:off x="1" y="10"/>
            <a:ext cx="9669642" cy="6857990"/>
          </a:xfrm>
          <a:prstGeom prst="rect">
            <a:avLst/>
          </a:prstGeom>
        </p:spPr>
      </p:pic>
      <p:sp>
        <p:nvSpPr>
          <p:cNvPr id="33" name="Rectangle 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FBD6D6-7121-AD49-BA8F-BC1FF2903D73}"/>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dirty="0">
                <a:latin typeface="Eras Light ITC" panose="020F0302020204030204" pitchFamily="34" charset="0"/>
                <a:cs typeface="Eras Light ITC" panose="020F0302020204030204" pitchFamily="34" charset="0"/>
              </a:rPr>
              <a:t>Imogen &amp; Sam</a:t>
            </a:r>
          </a:p>
        </p:txBody>
      </p:sp>
      <p:sp>
        <p:nvSpPr>
          <p:cNvPr id="3" name="Content Placeholder 2">
            <a:extLst>
              <a:ext uri="{FF2B5EF4-FFF2-40B4-BE49-F238E27FC236}">
                <a16:creationId xmlns:a16="http://schemas.microsoft.com/office/drawing/2014/main" id="{2AD86BC5-8E49-AE47-873B-496DDB579D0F}"/>
              </a:ext>
            </a:extLst>
          </p:cNvPr>
          <p:cNvSpPr>
            <a:spLocks noGrp="1"/>
          </p:cNvSpPr>
          <p:nvPr>
            <p:ph sz="half" idx="1"/>
          </p:nvPr>
        </p:nvSpPr>
        <p:spPr>
          <a:xfrm>
            <a:off x="7531610" y="2434201"/>
            <a:ext cx="3822189" cy="3742762"/>
          </a:xfrm>
        </p:spPr>
        <p:txBody>
          <a:bodyPr vert="horz" lIns="91440" tIns="45720" rIns="91440" bIns="45720" rtlCol="0">
            <a:normAutofit/>
          </a:bodyPr>
          <a:lstStyle/>
          <a:p>
            <a:pPr marL="0" indent="0">
              <a:buNone/>
            </a:pPr>
            <a:r>
              <a:rPr lang="en-US" sz="2000" dirty="0">
                <a:latin typeface="Eras Light ITC" panose="020F0302020204030204" pitchFamily="34" charset="0"/>
                <a:cs typeface="Eras Light ITC" panose="020F0302020204030204" pitchFamily="34" charset="0"/>
              </a:rPr>
              <a:t>A massive thank you for our gorgeous flowers. They were so perfect for our big day. Honestly, loved them so much, the </a:t>
            </a:r>
            <a:r>
              <a:rPr lang="en-US" sz="2000" dirty="0" err="1">
                <a:latin typeface="Eras Light ITC" panose="020F0302020204030204" pitchFamily="34" charset="0"/>
                <a:cs typeface="Eras Light ITC" panose="020F0302020204030204" pitchFamily="34" charset="0"/>
              </a:rPr>
              <a:t>colours</a:t>
            </a:r>
            <a:r>
              <a:rPr lang="en-US" sz="2000" dirty="0">
                <a:latin typeface="Eras Light ITC" panose="020F0302020204030204" pitchFamily="34" charset="0"/>
                <a:cs typeface="Eras Light ITC" panose="020F0302020204030204" pitchFamily="34" charset="0"/>
              </a:rPr>
              <a:t> and textures were just perfect. </a:t>
            </a:r>
          </a:p>
          <a:p>
            <a:pPr marL="0"/>
            <a:endParaRPr lang="en-US" sz="2000" dirty="0">
              <a:latin typeface="Eras Light ITC" panose="020F0302020204030204" pitchFamily="34" charset="0"/>
              <a:cs typeface="Eras Light ITC" panose="020F0302020204030204" pitchFamily="34" charset="0"/>
            </a:endParaRPr>
          </a:p>
        </p:txBody>
      </p:sp>
      <p:pic>
        <p:nvPicPr>
          <p:cNvPr id="7" name="Picture 6" descr="A black and white image of a flower&#10;&#10;Description automatically generated">
            <a:extLst>
              <a:ext uri="{FF2B5EF4-FFF2-40B4-BE49-F238E27FC236}">
                <a16:creationId xmlns:a16="http://schemas.microsoft.com/office/drawing/2014/main" id="{C89432C2-18FA-F708-084A-1577254B1CEE}"/>
              </a:ext>
            </a:extLst>
          </p:cNvPr>
          <p:cNvPicPr>
            <a:picLocks noChangeAspect="1"/>
          </p:cNvPicPr>
          <p:nvPr/>
        </p:nvPicPr>
        <p:blipFill>
          <a:blip r:embed="rId3"/>
          <a:stretch>
            <a:fillRect/>
          </a:stretch>
        </p:blipFill>
        <p:spPr>
          <a:xfrm>
            <a:off x="11206463" y="59319"/>
            <a:ext cx="869771" cy="626235"/>
          </a:xfrm>
          <a:prstGeom prst="rect">
            <a:avLst/>
          </a:prstGeom>
        </p:spPr>
      </p:pic>
    </p:spTree>
    <p:extLst>
      <p:ext uri="{BB962C8B-B14F-4D97-AF65-F5344CB8AC3E}">
        <p14:creationId xmlns:p14="http://schemas.microsoft.com/office/powerpoint/2010/main" val="3550330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and person standing under a tree&#10;&#10;Description automatically generated">
            <a:extLst>
              <a:ext uri="{FF2B5EF4-FFF2-40B4-BE49-F238E27FC236}">
                <a16:creationId xmlns:a16="http://schemas.microsoft.com/office/drawing/2014/main" id="{3EACD9E9-C0B7-E3C5-70A3-38075576D81B}"/>
              </a:ext>
            </a:extLst>
          </p:cNvPr>
          <p:cNvPicPr>
            <a:picLocks noGrp="1" noChangeAspect="1"/>
          </p:cNvPicPr>
          <p:nvPr>
            <p:ph sz="half" idx="2"/>
          </p:nvPr>
        </p:nvPicPr>
        <p:blipFill rotWithShape="1">
          <a:blip r:embed="rId2"/>
          <a:srcRect l="32" t="50000" r="-32" b="2837"/>
          <a:stretch/>
        </p:blipFill>
        <p:spPr>
          <a:xfrm>
            <a:off x="2522356" y="10"/>
            <a:ext cx="9669642" cy="6857990"/>
          </a:xfrm>
          <a:prstGeom prst="rect">
            <a:avLst/>
          </a:prstGeom>
        </p:spPr>
      </p:pic>
      <p:sp>
        <p:nvSpPr>
          <p:cNvPr id="33" name="Rectangle 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FBD6D6-7121-AD49-BA8F-BC1FF2903D73}"/>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dirty="0">
                <a:latin typeface="Eras Light ITC" panose="020F0302020204030204" pitchFamily="34" charset="0"/>
                <a:cs typeface="Eras Light ITC" panose="020F0302020204030204" pitchFamily="34" charset="0"/>
              </a:rPr>
              <a:t>Joss and Daniel</a:t>
            </a:r>
          </a:p>
        </p:txBody>
      </p:sp>
      <p:sp>
        <p:nvSpPr>
          <p:cNvPr id="3" name="Content Placeholder 2">
            <a:extLst>
              <a:ext uri="{FF2B5EF4-FFF2-40B4-BE49-F238E27FC236}">
                <a16:creationId xmlns:a16="http://schemas.microsoft.com/office/drawing/2014/main" id="{2AD86BC5-8E49-AE47-873B-496DDB579D0F}"/>
              </a:ext>
            </a:extLst>
          </p:cNvPr>
          <p:cNvSpPr>
            <a:spLocks noGrp="1"/>
          </p:cNvSpPr>
          <p:nvPr>
            <p:ph sz="half" idx="1"/>
          </p:nvPr>
        </p:nvSpPr>
        <p:spPr>
          <a:xfrm>
            <a:off x="838200" y="2434201"/>
            <a:ext cx="3822189" cy="3742762"/>
          </a:xfrm>
        </p:spPr>
        <p:txBody>
          <a:bodyPr vert="horz" lIns="91440" tIns="45720" rIns="91440" bIns="45720" rtlCol="0">
            <a:normAutofit/>
          </a:bodyPr>
          <a:lstStyle/>
          <a:p>
            <a:pPr marL="0" indent="0">
              <a:buNone/>
            </a:pPr>
            <a:r>
              <a:rPr lang="en-US" sz="2000" dirty="0">
                <a:latin typeface="Eras Light ITC" panose="020F0302020204030204" pitchFamily="34" charset="0"/>
                <a:cs typeface="Eras Light ITC" panose="020F0302020204030204" pitchFamily="34" charset="0"/>
              </a:rPr>
              <a:t>Fabulous flowers! Just what we wanted! And not a sneeze or a watering eye to be seen.</a:t>
            </a:r>
          </a:p>
          <a:p>
            <a:pPr marL="0" indent="0">
              <a:buNone/>
            </a:pPr>
            <a:endParaRPr lang="en-US" sz="2000" dirty="0">
              <a:latin typeface="Eras Light ITC" panose="020F0302020204030204" pitchFamily="34" charset="0"/>
              <a:cs typeface="Eras Light ITC" panose="020F0302020204030204" pitchFamily="34" charset="0"/>
            </a:endParaRPr>
          </a:p>
          <a:p>
            <a:pPr marL="0" indent="0">
              <a:buNone/>
            </a:pPr>
            <a:r>
              <a:rPr lang="en-US" sz="2000" dirty="0">
                <a:latin typeface="Eras Light ITC" panose="020F0302020204030204" pitchFamily="34" charset="0"/>
                <a:cs typeface="Eras Light ITC" panose="020F0302020204030204" pitchFamily="34" charset="0"/>
              </a:rPr>
              <a:t>Photograph: @</a:t>
            </a:r>
            <a:r>
              <a:rPr lang="en-US" sz="2000" dirty="0" err="1">
                <a:latin typeface="Eras Light ITC" panose="020F0302020204030204" pitchFamily="34" charset="0"/>
                <a:cs typeface="Eras Light ITC" panose="020F0302020204030204" pitchFamily="34" charset="0"/>
              </a:rPr>
              <a:t>johnnybarrattphotography</a:t>
            </a:r>
            <a:endParaRPr lang="en-US" sz="2000" dirty="0">
              <a:latin typeface="Eras Light ITC" panose="020F0302020204030204" pitchFamily="34" charset="0"/>
              <a:cs typeface="Eras Light ITC" panose="020F0302020204030204" pitchFamily="34" charset="0"/>
            </a:endParaRPr>
          </a:p>
        </p:txBody>
      </p:sp>
      <p:pic>
        <p:nvPicPr>
          <p:cNvPr id="7" name="Picture 6" descr="A black and white image of a flower&#10;&#10;Description automatically generated">
            <a:extLst>
              <a:ext uri="{FF2B5EF4-FFF2-40B4-BE49-F238E27FC236}">
                <a16:creationId xmlns:a16="http://schemas.microsoft.com/office/drawing/2014/main" id="{662A48A8-9980-0189-A1D5-070250099EC6}"/>
              </a:ext>
            </a:extLst>
          </p:cNvPr>
          <p:cNvPicPr>
            <a:picLocks noChangeAspect="1"/>
          </p:cNvPicPr>
          <p:nvPr/>
        </p:nvPicPr>
        <p:blipFill>
          <a:blip r:embed="rId3"/>
          <a:stretch>
            <a:fillRect/>
          </a:stretch>
        </p:blipFill>
        <p:spPr>
          <a:xfrm>
            <a:off x="40771" y="19347"/>
            <a:ext cx="869771" cy="626235"/>
          </a:xfrm>
          <a:prstGeom prst="rect">
            <a:avLst/>
          </a:prstGeom>
        </p:spPr>
      </p:pic>
    </p:spTree>
    <p:extLst>
      <p:ext uri="{BB962C8B-B14F-4D97-AF65-F5344CB8AC3E}">
        <p14:creationId xmlns:p14="http://schemas.microsoft.com/office/powerpoint/2010/main" val="261202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A person in a white dress holding a bouquet of flowers&#10;&#10;Description automatically generated">
            <a:extLst>
              <a:ext uri="{FF2B5EF4-FFF2-40B4-BE49-F238E27FC236}">
                <a16:creationId xmlns:a16="http://schemas.microsoft.com/office/drawing/2014/main" id="{D35ABF2B-B784-A4DF-8C04-402E77AA4DDA}"/>
              </a:ext>
            </a:extLst>
          </p:cNvPr>
          <p:cNvPicPr>
            <a:picLocks noGrp="1" noChangeAspect="1"/>
          </p:cNvPicPr>
          <p:nvPr>
            <p:ph sz="half" idx="1"/>
          </p:nvPr>
        </p:nvPicPr>
        <p:blipFill rotWithShape="1">
          <a:blip r:embed="rId2"/>
          <a:srcRect l="32" t="33197" r="-32" b="19462"/>
          <a:stretch/>
        </p:blipFill>
        <p:spPr>
          <a:xfrm>
            <a:off x="1"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922B0E-8421-4742-9225-F340E00B52FA}"/>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a:latin typeface="Eras Light ITC" panose="020F0302020204030204" pitchFamily="34" charset="0"/>
                <a:cs typeface="Eras Light ITC" panose="020F0302020204030204" pitchFamily="34" charset="0"/>
              </a:rPr>
              <a:t>Simple Elegance</a:t>
            </a:r>
          </a:p>
        </p:txBody>
      </p:sp>
      <p:sp>
        <p:nvSpPr>
          <p:cNvPr id="4" name="Content Placeholder 3">
            <a:extLst>
              <a:ext uri="{FF2B5EF4-FFF2-40B4-BE49-F238E27FC236}">
                <a16:creationId xmlns:a16="http://schemas.microsoft.com/office/drawing/2014/main" id="{E14A13B9-62F2-4F47-A31F-0C7ABE659E28}"/>
              </a:ext>
            </a:extLst>
          </p:cNvPr>
          <p:cNvSpPr>
            <a:spLocks noGrp="1"/>
          </p:cNvSpPr>
          <p:nvPr>
            <p:ph sz="half" idx="2"/>
          </p:nvPr>
        </p:nvSpPr>
        <p:spPr>
          <a:xfrm>
            <a:off x="7531610" y="2434201"/>
            <a:ext cx="3822189" cy="3742762"/>
          </a:xfrm>
        </p:spPr>
        <p:txBody>
          <a:bodyPr vert="horz" lIns="91440" tIns="45720" rIns="91440" bIns="45720" rtlCol="0">
            <a:normAutofit/>
          </a:bodyPr>
          <a:lstStyle/>
          <a:p>
            <a:pPr marL="0" indent="0">
              <a:buNone/>
            </a:pPr>
            <a:r>
              <a:rPr lang="en-US" sz="1400" dirty="0">
                <a:effectLst/>
                <a:latin typeface="Eras Light ITC" panose="020F0302020204030204" pitchFamily="34" charset="0"/>
                <a:cs typeface="Eras Light ITC" panose="020F0302020204030204" pitchFamily="34" charset="0"/>
              </a:rPr>
              <a:t>Our Bouquets and Blooms service is designed to be simple, offering you our most popular items to pick and choose to suit you.  </a:t>
            </a:r>
          </a:p>
          <a:p>
            <a:pPr marL="0"/>
            <a:endParaRPr lang="en-US" sz="1400" dirty="0">
              <a:latin typeface="Eras Light ITC" panose="020F0302020204030204" pitchFamily="34" charset="0"/>
              <a:cs typeface="Eras Light ITC" panose="020F0302020204030204" pitchFamily="34" charset="0"/>
            </a:endParaRPr>
          </a:p>
          <a:p>
            <a:pPr marL="0" indent="0">
              <a:buNone/>
            </a:pPr>
            <a:r>
              <a:rPr lang="en-US" sz="1400" dirty="0">
                <a:effectLst/>
                <a:latin typeface="Eras Light ITC" panose="020F0302020204030204" pitchFamily="34" charset="0"/>
                <a:cs typeface="Eras Light ITC" panose="020F0302020204030204" pitchFamily="34" charset="0"/>
              </a:rPr>
              <a:t>This wedding package is most suitable for couples who want to do the flowers themselves; have a small or elopement wedding or just only want a few specific florals.  </a:t>
            </a:r>
          </a:p>
          <a:p>
            <a:pPr marL="0" indent="0">
              <a:buNone/>
            </a:pPr>
            <a:r>
              <a:rPr lang="en-US" sz="1400" dirty="0">
                <a:latin typeface="Eras Light ITC" panose="020F0302020204030204" pitchFamily="34" charset="0"/>
                <a:cs typeface="Eras Light ITC" panose="020F0302020204030204" pitchFamily="34" charset="0"/>
              </a:rPr>
              <a:t>O</a:t>
            </a:r>
            <a:r>
              <a:rPr lang="en-US" sz="1400" dirty="0">
                <a:effectLst/>
                <a:latin typeface="Eras Light ITC" panose="020F0302020204030204" pitchFamily="34" charset="0"/>
                <a:cs typeface="Eras Light ITC" panose="020F0302020204030204" pitchFamily="34" charset="0"/>
              </a:rPr>
              <a:t>nce you've told us your </a:t>
            </a:r>
            <a:r>
              <a:rPr lang="en-US" sz="1400" dirty="0" err="1">
                <a:effectLst/>
                <a:latin typeface="Eras Light ITC" panose="020F0302020204030204" pitchFamily="34" charset="0"/>
                <a:cs typeface="Eras Light ITC" panose="020F0302020204030204" pitchFamily="34" charset="0"/>
              </a:rPr>
              <a:t>colours</a:t>
            </a:r>
            <a:r>
              <a:rPr lang="en-US" sz="1400" dirty="0">
                <a:effectLst/>
                <a:latin typeface="Eras Light ITC" panose="020F0302020204030204" pitchFamily="34" charset="0"/>
                <a:cs typeface="Eras Light ITC" panose="020F0302020204030204" pitchFamily="34" charset="0"/>
              </a:rPr>
              <a:t> and style, we'll do the rest and you can tick romantic florals off your list!</a:t>
            </a:r>
            <a:endParaRPr lang="en-US" sz="1400" dirty="0">
              <a:latin typeface="Eras Light ITC" panose="020F0302020204030204" pitchFamily="34" charset="0"/>
              <a:cs typeface="Eras Light ITC" panose="020F0302020204030204" pitchFamily="34" charset="0"/>
            </a:endParaRPr>
          </a:p>
        </p:txBody>
      </p:sp>
      <p:pic>
        <p:nvPicPr>
          <p:cNvPr id="3" name="Picture 2" descr="A black and white image of a flower&#10;&#10;Description automatically generated">
            <a:extLst>
              <a:ext uri="{FF2B5EF4-FFF2-40B4-BE49-F238E27FC236}">
                <a16:creationId xmlns:a16="http://schemas.microsoft.com/office/drawing/2014/main" id="{0E502F83-7CCF-3E40-5809-DDE00155328B}"/>
              </a:ext>
            </a:extLst>
          </p:cNvPr>
          <p:cNvPicPr>
            <a:picLocks noChangeAspect="1"/>
          </p:cNvPicPr>
          <p:nvPr/>
        </p:nvPicPr>
        <p:blipFill>
          <a:blip r:embed="rId3"/>
          <a:stretch>
            <a:fillRect/>
          </a:stretch>
        </p:blipFill>
        <p:spPr>
          <a:xfrm>
            <a:off x="11206463" y="59319"/>
            <a:ext cx="869771" cy="626235"/>
          </a:xfrm>
          <a:prstGeom prst="rect">
            <a:avLst/>
          </a:prstGeom>
        </p:spPr>
      </p:pic>
    </p:spTree>
    <p:extLst>
      <p:ext uri="{BB962C8B-B14F-4D97-AF65-F5344CB8AC3E}">
        <p14:creationId xmlns:p14="http://schemas.microsoft.com/office/powerpoint/2010/main" val="5793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bouquet of flowers on a table&#10;&#10;Description automatically generated">
            <a:extLst>
              <a:ext uri="{FF2B5EF4-FFF2-40B4-BE49-F238E27FC236}">
                <a16:creationId xmlns:a16="http://schemas.microsoft.com/office/drawing/2014/main" id="{20386B6D-7512-C694-48A3-91E2C05203BB}"/>
              </a:ext>
            </a:extLst>
          </p:cNvPr>
          <p:cNvPicPr>
            <a:picLocks noGrp="1" noChangeAspect="1"/>
          </p:cNvPicPr>
          <p:nvPr>
            <p:ph sz="half" idx="2"/>
          </p:nvPr>
        </p:nvPicPr>
        <p:blipFill rotWithShape="1">
          <a:blip r:embed="rId2"/>
          <a:srcRect t="30936" b="15872"/>
          <a:stretch/>
        </p:blipFill>
        <p:spPr>
          <a:xfrm>
            <a:off x="2522356" y="10"/>
            <a:ext cx="9669642" cy="6857990"/>
          </a:xfrm>
          <a:prstGeom prst="rect">
            <a:avLst/>
          </a:prstGeom>
        </p:spPr>
      </p:pic>
      <p:sp>
        <p:nvSpPr>
          <p:cNvPr id="47" name="Rectangle 4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C07A7A-23A2-AE49-A73E-BF3AC40E0264}"/>
              </a:ext>
            </a:extLst>
          </p:cNvPr>
          <p:cNvSpPr>
            <a:spLocks noGrp="1"/>
          </p:cNvSpPr>
          <p:nvPr>
            <p:ph type="title"/>
          </p:nvPr>
        </p:nvSpPr>
        <p:spPr>
          <a:xfrm>
            <a:off x="73141" y="609572"/>
            <a:ext cx="3822189" cy="845489"/>
          </a:xfrm>
        </p:spPr>
        <p:txBody>
          <a:bodyPr vert="horz" lIns="91440" tIns="45720" rIns="91440" bIns="45720" rtlCol="0" anchor="ctr">
            <a:normAutofit/>
          </a:bodyPr>
          <a:lstStyle/>
          <a:p>
            <a:r>
              <a:rPr lang="en-US" sz="4000" dirty="0">
                <a:latin typeface="Eras Light ITC" panose="020F0302020204030204" pitchFamily="34" charset="0"/>
                <a:cs typeface="Eras Light ITC" panose="020F0302020204030204" pitchFamily="34" charset="0"/>
              </a:rPr>
              <a:t>Bouquets</a:t>
            </a:r>
          </a:p>
        </p:txBody>
      </p:sp>
      <p:sp>
        <p:nvSpPr>
          <p:cNvPr id="3" name="Content Placeholder 2">
            <a:extLst>
              <a:ext uri="{FF2B5EF4-FFF2-40B4-BE49-F238E27FC236}">
                <a16:creationId xmlns:a16="http://schemas.microsoft.com/office/drawing/2014/main" id="{89AF66A0-D5CC-8045-B35B-7A1CC49E5AAA}"/>
              </a:ext>
            </a:extLst>
          </p:cNvPr>
          <p:cNvSpPr>
            <a:spLocks noGrp="1"/>
          </p:cNvSpPr>
          <p:nvPr>
            <p:ph sz="half" idx="1"/>
          </p:nvPr>
        </p:nvSpPr>
        <p:spPr>
          <a:xfrm>
            <a:off x="73144" y="1392354"/>
            <a:ext cx="4898418" cy="4915902"/>
          </a:xfrm>
        </p:spPr>
        <p:txBody>
          <a:bodyPr vert="horz" lIns="91440" tIns="45720" rIns="91440" bIns="45720" rtlCol="0">
            <a:noAutofit/>
          </a:bodyPr>
          <a:lstStyle/>
          <a:p>
            <a:pPr marL="0" indent="0">
              <a:buNone/>
            </a:pPr>
            <a:r>
              <a:rPr lang="en-US" sz="1400" b="1" dirty="0">
                <a:latin typeface="Eras Light ITC" panose="020F0302020204030204" pitchFamily="34" charset="0"/>
                <a:cs typeface="Eras Light ITC" panose="020F0302020204030204" pitchFamily="34" charset="0"/>
              </a:rPr>
              <a:t>Small Bridal Bouquet £105</a:t>
            </a:r>
          </a:p>
          <a:p>
            <a:pPr marL="0" indent="0">
              <a:buNone/>
            </a:pPr>
            <a:r>
              <a:rPr lang="en-US" sz="1400" dirty="0">
                <a:latin typeface="Eras Light ITC" panose="020F0302020204030204" pitchFamily="34" charset="0"/>
                <a:cs typeface="Eras Light ITC" panose="020F0302020204030204" pitchFamily="34" charset="0"/>
              </a:rPr>
              <a:t>A perfect seasonal bouquet, matched to your </a:t>
            </a:r>
            <a:r>
              <a:rPr lang="en-US" sz="1400" dirty="0" err="1">
                <a:latin typeface="Eras Light ITC" panose="020F0302020204030204" pitchFamily="34" charset="0"/>
                <a:cs typeface="Eras Light ITC" panose="020F0302020204030204" pitchFamily="34" charset="0"/>
              </a:rPr>
              <a:t>moodboard</a:t>
            </a:r>
            <a:r>
              <a:rPr lang="en-US" sz="1400" dirty="0">
                <a:latin typeface="Eras Light ITC" panose="020F0302020204030204" pitchFamily="34" charset="0"/>
                <a:cs typeface="Eras Light ITC" panose="020F0302020204030204" pitchFamily="34" charset="0"/>
              </a:rPr>
              <a:t> and </a:t>
            </a:r>
            <a:r>
              <a:rPr lang="en-US" sz="1400" dirty="0" err="1">
                <a:latin typeface="Eras Light ITC" panose="020F0302020204030204" pitchFamily="34" charset="0"/>
                <a:cs typeface="Eras Light ITC" panose="020F0302020204030204" pitchFamily="34" charset="0"/>
              </a:rPr>
              <a:t>colour</a:t>
            </a:r>
            <a:r>
              <a:rPr lang="en-US" sz="1400" dirty="0">
                <a:latin typeface="Eras Light ITC" panose="020F0302020204030204" pitchFamily="34" charset="0"/>
                <a:cs typeface="Eras Light ITC" panose="020F0302020204030204" pitchFamily="34" charset="0"/>
              </a:rPr>
              <a:t> palette and finished with a natural jute ribbon </a:t>
            </a:r>
          </a:p>
          <a:p>
            <a:pPr marL="0" indent="0">
              <a:buNone/>
            </a:pPr>
            <a:r>
              <a:rPr lang="en-US" sz="1400" dirty="0">
                <a:latin typeface="Eras Light ITC" panose="020F0302020204030204" pitchFamily="34" charset="0"/>
                <a:cs typeface="Eras Light ITC" panose="020F0302020204030204" pitchFamily="34" charset="0"/>
              </a:rPr>
              <a:t>[+£12 for silk ribbon]</a:t>
            </a:r>
          </a:p>
          <a:p>
            <a:pPr marL="0" indent="0">
              <a:buNone/>
            </a:pPr>
            <a:r>
              <a:rPr lang="en-US" sz="1400" b="1" dirty="0">
                <a:latin typeface="Eras Light ITC" panose="020F0302020204030204" pitchFamily="34" charset="0"/>
                <a:cs typeface="Eras Light ITC" panose="020F0302020204030204" pitchFamily="34" charset="0"/>
              </a:rPr>
              <a:t>Standard Bridal Bouquet - £125</a:t>
            </a:r>
          </a:p>
          <a:p>
            <a:pPr marL="0" indent="0">
              <a:buNone/>
            </a:pPr>
            <a:r>
              <a:rPr lang="en-US" sz="1400" dirty="0">
                <a:latin typeface="Eras Light ITC" panose="020F0302020204030204" pitchFamily="34" charset="0"/>
                <a:cs typeface="Eras Light ITC" panose="020F0302020204030204" pitchFamily="34" charset="0"/>
              </a:rPr>
              <a:t>A larger seasonal mix, matched to your </a:t>
            </a:r>
            <a:r>
              <a:rPr lang="en-US" sz="1400" dirty="0" err="1">
                <a:latin typeface="Eras Light ITC" panose="020F0302020204030204" pitchFamily="34" charset="0"/>
                <a:cs typeface="Eras Light ITC" panose="020F0302020204030204" pitchFamily="34" charset="0"/>
              </a:rPr>
              <a:t>colours</a:t>
            </a:r>
            <a:r>
              <a:rPr lang="en-US" sz="1400" dirty="0">
                <a:latin typeface="Eras Light ITC" panose="020F0302020204030204" pitchFamily="34" charset="0"/>
                <a:cs typeface="Eras Light ITC" panose="020F0302020204030204" pitchFamily="34" charset="0"/>
              </a:rPr>
              <a:t> and </a:t>
            </a:r>
            <a:r>
              <a:rPr lang="en-US" sz="1400" dirty="0" err="1">
                <a:latin typeface="Eras Light ITC" panose="020F0302020204030204" pitchFamily="34" charset="0"/>
                <a:cs typeface="Eras Light ITC" panose="020F0302020204030204" pitchFamily="34" charset="0"/>
              </a:rPr>
              <a:t>finshed</a:t>
            </a:r>
            <a:r>
              <a:rPr lang="en-US" sz="1400" dirty="0">
                <a:latin typeface="Eras Light ITC" panose="020F0302020204030204" pitchFamily="34" charset="0"/>
                <a:cs typeface="Eras Light ITC" panose="020F0302020204030204" pitchFamily="34" charset="0"/>
              </a:rPr>
              <a:t> with a natural jute ribbon [+£12 for silk ribbon]</a:t>
            </a:r>
          </a:p>
          <a:p>
            <a:pPr marL="0" indent="0">
              <a:buNone/>
            </a:pPr>
            <a:r>
              <a:rPr lang="en-US" sz="1400" b="1" dirty="0">
                <a:latin typeface="Eras Light ITC" panose="020F0302020204030204" pitchFamily="34" charset="0"/>
                <a:cs typeface="Eras Light ITC" panose="020F0302020204030204" pitchFamily="34" charset="0"/>
              </a:rPr>
              <a:t>Bridesmaids Bouquet £62</a:t>
            </a:r>
          </a:p>
          <a:p>
            <a:pPr marL="0" indent="0">
              <a:buNone/>
            </a:pPr>
            <a:r>
              <a:rPr lang="en-US" sz="1400" dirty="0">
                <a:latin typeface="Eras Light ITC" panose="020F0302020204030204" pitchFamily="34" charset="0"/>
                <a:cs typeface="Eras Light ITC" panose="020F0302020204030204" pitchFamily="34" charset="0"/>
              </a:rPr>
              <a:t>A smaller version of your bouquet with all the same blooms and finished with a natural jute ribbon </a:t>
            </a:r>
          </a:p>
          <a:p>
            <a:pPr marL="0" indent="0">
              <a:buNone/>
            </a:pPr>
            <a:r>
              <a:rPr lang="en-US" sz="1400" dirty="0">
                <a:latin typeface="Eras Light ITC" panose="020F0302020204030204" pitchFamily="34" charset="0"/>
                <a:cs typeface="Eras Light ITC" panose="020F0302020204030204" pitchFamily="34" charset="0"/>
              </a:rPr>
              <a:t>[+£12 for silk ribbon]</a:t>
            </a:r>
          </a:p>
          <a:p>
            <a:pPr marL="0" indent="0">
              <a:buNone/>
            </a:pPr>
            <a:r>
              <a:rPr lang="en-US" sz="1400" b="1" dirty="0">
                <a:latin typeface="Eras Light ITC" panose="020F0302020204030204" pitchFamily="34" charset="0"/>
                <a:cs typeface="Eras Light ITC" panose="020F0302020204030204" pitchFamily="34" charset="0"/>
              </a:rPr>
              <a:t>Flower Girl Posy £20</a:t>
            </a:r>
          </a:p>
          <a:p>
            <a:pPr marL="0" indent="0">
              <a:buNone/>
            </a:pPr>
            <a:r>
              <a:rPr lang="en-US" sz="1400" dirty="0">
                <a:latin typeface="Eras Light ITC" panose="020F0302020204030204" pitchFamily="34" charset="0"/>
                <a:cs typeface="Eras Light ITC" panose="020F0302020204030204" pitchFamily="34" charset="0"/>
              </a:rPr>
              <a:t>A teeny posy, a miniature of yours, solidly tied and finished with a natural jute ribbon. </a:t>
            </a:r>
          </a:p>
          <a:p>
            <a:pPr marL="0" indent="0">
              <a:buNone/>
            </a:pPr>
            <a:r>
              <a:rPr lang="en-US" sz="1400" dirty="0">
                <a:latin typeface="Eras Light ITC" panose="020F0302020204030204" pitchFamily="34" charset="0"/>
                <a:cs typeface="Eras Light ITC" panose="020F0302020204030204" pitchFamily="34" charset="0"/>
              </a:rPr>
              <a:t>[+£12 for silk ribbon]</a:t>
            </a:r>
          </a:p>
          <a:p>
            <a:pPr marL="0" indent="0">
              <a:buNone/>
            </a:pPr>
            <a:r>
              <a:rPr lang="en-US" sz="1400" b="1" dirty="0">
                <a:latin typeface="Eras Light ITC" panose="020F0302020204030204" pitchFamily="34" charset="0"/>
                <a:cs typeface="Eras Light ITC" panose="020F0302020204030204" pitchFamily="34" charset="0"/>
              </a:rPr>
              <a:t>Flower Girl Wand £20</a:t>
            </a:r>
          </a:p>
          <a:p>
            <a:pPr marL="0" indent="0">
              <a:buNone/>
            </a:pPr>
            <a:r>
              <a:rPr lang="en-US" sz="1400" dirty="0">
                <a:latin typeface="Eras Light ITC" panose="020F0302020204030204" pitchFamily="34" charset="0"/>
                <a:cs typeface="Eras Light ITC" panose="020F0302020204030204" pitchFamily="34" charset="0"/>
              </a:rPr>
              <a:t>A willow star decorated with flowers, perfect matched with a flower crown and an enthusiastic flower girl! </a:t>
            </a:r>
          </a:p>
          <a:p>
            <a:pPr marL="0" indent="0">
              <a:buNone/>
            </a:pPr>
            <a:r>
              <a:rPr lang="en-US" sz="1400" dirty="0">
                <a:latin typeface="Eras Light ITC" panose="020F0302020204030204" pitchFamily="34" charset="0"/>
                <a:cs typeface="Eras Light ITC" panose="020F0302020204030204" pitchFamily="34" charset="0"/>
              </a:rPr>
              <a:t>[Add our luxury silk  ribbons for £12]</a:t>
            </a:r>
          </a:p>
        </p:txBody>
      </p:sp>
      <p:pic>
        <p:nvPicPr>
          <p:cNvPr id="8" name="Picture 7" descr="A black and white image of a flower&#10;&#10;Description automatically generated">
            <a:extLst>
              <a:ext uri="{FF2B5EF4-FFF2-40B4-BE49-F238E27FC236}">
                <a16:creationId xmlns:a16="http://schemas.microsoft.com/office/drawing/2014/main" id="{8E809335-7EA6-CAAC-8FDA-E337CDB3F3DA}"/>
              </a:ext>
            </a:extLst>
          </p:cNvPr>
          <p:cNvPicPr>
            <a:picLocks noChangeAspect="1"/>
          </p:cNvPicPr>
          <p:nvPr/>
        </p:nvPicPr>
        <p:blipFill>
          <a:blip r:embed="rId3"/>
          <a:stretch>
            <a:fillRect/>
          </a:stretch>
        </p:blipFill>
        <p:spPr>
          <a:xfrm>
            <a:off x="40771" y="19347"/>
            <a:ext cx="869771" cy="626235"/>
          </a:xfrm>
          <a:prstGeom prst="rect">
            <a:avLst/>
          </a:prstGeom>
        </p:spPr>
      </p:pic>
    </p:spTree>
    <p:extLst>
      <p:ext uri="{BB962C8B-B14F-4D97-AF65-F5344CB8AC3E}">
        <p14:creationId xmlns:p14="http://schemas.microsoft.com/office/powerpoint/2010/main" val="431789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bouquet of flowers on a table&#10;&#10;Description automatically generated">
            <a:extLst>
              <a:ext uri="{FF2B5EF4-FFF2-40B4-BE49-F238E27FC236}">
                <a16:creationId xmlns:a16="http://schemas.microsoft.com/office/drawing/2014/main" id="{17002CA1-1D05-0804-6F02-33A84C6711DB}"/>
              </a:ext>
            </a:extLst>
          </p:cNvPr>
          <p:cNvPicPr>
            <a:picLocks noGrp="1" noChangeAspect="1"/>
          </p:cNvPicPr>
          <p:nvPr>
            <p:ph sz="half" idx="1"/>
          </p:nvPr>
        </p:nvPicPr>
        <p:blipFill>
          <a:blip r:embed="rId2"/>
          <a:stretch>
            <a:fillRect/>
          </a:stretch>
        </p:blipFill>
        <p:spPr>
          <a:xfrm>
            <a:off x="642938" y="966788"/>
            <a:ext cx="1800225" cy="2424113"/>
          </a:xfrm>
        </p:spPr>
      </p:pic>
      <p:pic>
        <p:nvPicPr>
          <p:cNvPr id="10" name="Picture 9" descr="A bouquet of white flowers&#10;&#10;Description automatically generated">
            <a:extLst>
              <a:ext uri="{FF2B5EF4-FFF2-40B4-BE49-F238E27FC236}">
                <a16:creationId xmlns:a16="http://schemas.microsoft.com/office/drawing/2014/main" id="{A150EEAD-095F-794E-F58D-B984C22B5E28}"/>
              </a:ext>
            </a:extLst>
          </p:cNvPr>
          <p:cNvPicPr>
            <a:picLocks noChangeAspect="1"/>
          </p:cNvPicPr>
          <p:nvPr/>
        </p:nvPicPr>
        <p:blipFill>
          <a:blip r:embed="rId3"/>
          <a:stretch>
            <a:fillRect/>
          </a:stretch>
        </p:blipFill>
        <p:spPr>
          <a:xfrm>
            <a:off x="642938" y="3465513"/>
            <a:ext cx="1800225" cy="2424113"/>
          </a:xfrm>
          <a:prstGeom prst="rect">
            <a:avLst/>
          </a:prstGeom>
        </p:spPr>
      </p:pic>
      <p:pic>
        <p:nvPicPr>
          <p:cNvPr id="12" name="Picture 11" descr="A bouquet of flowers on a chair&#10;&#10;Description automatically generated">
            <a:extLst>
              <a:ext uri="{FF2B5EF4-FFF2-40B4-BE49-F238E27FC236}">
                <a16:creationId xmlns:a16="http://schemas.microsoft.com/office/drawing/2014/main" id="{8ED28ABD-41A0-053D-49C3-41D2A3BA0CC5}"/>
              </a:ext>
            </a:extLst>
          </p:cNvPr>
          <p:cNvPicPr>
            <a:picLocks noChangeAspect="1"/>
          </p:cNvPicPr>
          <p:nvPr/>
        </p:nvPicPr>
        <p:blipFill>
          <a:blip r:embed="rId4"/>
          <a:stretch>
            <a:fillRect/>
          </a:stretch>
        </p:blipFill>
        <p:spPr>
          <a:xfrm>
            <a:off x="2517775" y="966788"/>
            <a:ext cx="3673475" cy="4922838"/>
          </a:xfrm>
          <a:prstGeom prst="rect">
            <a:avLst/>
          </a:prstGeom>
        </p:spPr>
      </p:pic>
      <p:pic>
        <p:nvPicPr>
          <p:cNvPr id="14" name="Picture 13" descr="A bouquet of flowers on a chair&#10;&#10;Description automatically generated">
            <a:extLst>
              <a:ext uri="{FF2B5EF4-FFF2-40B4-BE49-F238E27FC236}">
                <a16:creationId xmlns:a16="http://schemas.microsoft.com/office/drawing/2014/main" id="{B650B432-E417-2A64-5276-81AA61EE481D}"/>
              </a:ext>
            </a:extLst>
          </p:cNvPr>
          <p:cNvPicPr>
            <a:picLocks noChangeAspect="1"/>
          </p:cNvPicPr>
          <p:nvPr/>
        </p:nvPicPr>
        <p:blipFill>
          <a:blip r:embed="rId5"/>
          <a:stretch>
            <a:fillRect/>
          </a:stretch>
        </p:blipFill>
        <p:spPr>
          <a:xfrm>
            <a:off x="6265863" y="966788"/>
            <a:ext cx="2603500" cy="3495675"/>
          </a:xfrm>
          <a:prstGeom prst="rect">
            <a:avLst/>
          </a:prstGeom>
        </p:spPr>
      </p:pic>
      <p:pic>
        <p:nvPicPr>
          <p:cNvPr id="16" name="Picture 15" descr="A hand holding a bouquet of flowers&#10;&#10;Description automatically generated">
            <a:extLst>
              <a:ext uri="{FF2B5EF4-FFF2-40B4-BE49-F238E27FC236}">
                <a16:creationId xmlns:a16="http://schemas.microsoft.com/office/drawing/2014/main" id="{9331EB4C-A859-31D2-CAC2-EE231FF93373}"/>
              </a:ext>
            </a:extLst>
          </p:cNvPr>
          <p:cNvPicPr>
            <a:picLocks noChangeAspect="1"/>
          </p:cNvPicPr>
          <p:nvPr/>
        </p:nvPicPr>
        <p:blipFill>
          <a:blip r:embed="rId6"/>
          <a:stretch>
            <a:fillRect/>
          </a:stretch>
        </p:blipFill>
        <p:spPr>
          <a:xfrm>
            <a:off x="8943975" y="966788"/>
            <a:ext cx="2605088" cy="3495675"/>
          </a:xfrm>
          <a:prstGeom prst="rect">
            <a:avLst/>
          </a:prstGeom>
        </p:spPr>
      </p:pic>
      <p:pic>
        <p:nvPicPr>
          <p:cNvPr id="18" name="Picture 17" descr="A group of women holding flowers&#10;&#10;Description automatically generated">
            <a:extLst>
              <a:ext uri="{FF2B5EF4-FFF2-40B4-BE49-F238E27FC236}">
                <a16:creationId xmlns:a16="http://schemas.microsoft.com/office/drawing/2014/main" id="{E08847B0-16B9-41AC-F488-97BF80CE4E9D}"/>
              </a:ext>
            </a:extLst>
          </p:cNvPr>
          <p:cNvPicPr>
            <a:picLocks noChangeAspect="1"/>
          </p:cNvPicPr>
          <p:nvPr/>
        </p:nvPicPr>
        <p:blipFill>
          <a:blip r:embed="rId7"/>
          <a:stretch>
            <a:fillRect/>
          </a:stretch>
        </p:blipFill>
        <p:spPr>
          <a:xfrm>
            <a:off x="6265863" y="4537075"/>
            <a:ext cx="2071688" cy="1354138"/>
          </a:xfrm>
          <a:prstGeom prst="rect">
            <a:avLst/>
          </a:prstGeom>
        </p:spPr>
      </p:pic>
      <p:pic>
        <p:nvPicPr>
          <p:cNvPr id="20" name="Picture 19" descr="A person and person holding hands&#10;&#10;Description automatically generated">
            <a:extLst>
              <a:ext uri="{FF2B5EF4-FFF2-40B4-BE49-F238E27FC236}">
                <a16:creationId xmlns:a16="http://schemas.microsoft.com/office/drawing/2014/main" id="{BCCB886A-2385-6AFE-692F-1CA2AEE03AC3}"/>
              </a:ext>
            </a:extLst>
          </p:cNvPr>
          <p:cNvPicPr>
            <a:picLocks noChangeAspect="1"/>
          </p:cNvPicPr>
          <p:nvPr/>
        </p:nvPicPr>
        <p:blipFill>
          <a:blip r:embed="rId8"/>
          <a:stretch>
            <a:fillRect/>
          </a:stretch>
        </p:blipFill>
        <p:spPr>
          <a:xfrm>
            <a:off x="8412163" y="4537075"/>
            <a:ext cx="2065338" cy="1354138"/>
          </a:xfrm>
          <a:prstGeom prst="rect">
            <a:avLst/>
          </a:prstGeom>
        </p:spPr>
      </p:pic>
      <p:pic>
        <p:nvPicPr>
          <p:cNvPr id="8" name="Content Placeholder 7" descr="A bouquet of flowers on a chair&#10;&#10;Description automatically generated">
            <a:extLst>
              <a:ext uri="{FF2B5EF4-FFF2-40B4-BE49-F238E27FC236}">
                <a16:creationId xmlns:a16="http://schemas.microsoft.com/office/drawing/2014/main" id="{A4EAB139-E475-9F2F-9FA0-6C7FD7743D8D}"/>
              </a:ext>
            </a:extLst>
          </p:cNvPr>
          <p:cNvPicPr>
            <a:picLocks noGrp="1" noChangeAspect="1"/>
          </p:cNvPicPr>
          <p:nvPr>
            <p:ph sz="half" idx="2"/>
          </p:nvPr>
        </p:nvPicPr>
        <p:blipFill>
          <a:blip r:embed="rId9"/>
          <a:stretch>
            <a:fillRect/>
          </a:stretch>
        </p:blipFill>
        <p:spPr>
          <a:xfrm>
            <a:off x="10552113" y="4537075"/>
            <a:ext cx="996950" cy="1354138"/>
          </a:xfrm>
        </p:spPr>
      </p:pic>
      <p:pic>
        <p:nvPicPr>
          <p:cNvPr id="21" name="Picture 20" descr="A black and white image of a flower&#10;&#10;Description automatically generated">
            <a:extLst>
              <a:ext uri="{FF2B5EF4-FFF2-40B4-BE49-F238E27FC236}">
                <a16:creationId xmlns:a16="http://schemas.microsoft.com/office/drawing/2014/main" id="{CB7DC6A6-BF2F-9AB6-795F-B0323AD68A02}"/>
              </a:ext>
            </a:extLst>
          </p:cNvPr>
          <p:cNvPicPr>
            <a:picLocks noChangeAspect="1"/>
          </p:cNvPicPr>
          <p:nvPr/>
        </p:nvPicPr>
        <p:blipFill>
          <a:blip r:embed="rId10"/>
          <a:stretch>
            <a:fillRect/>
          </a:stretch>
        </p:blipFill>
        <p:spPr>
          <a:xfrm>
            <a:off x="40771" y="19347"/>
            <a:ext cx="869771" cy="626235"/>
          </a:xfrm>
          <a:prstGeom prst="rect">
            <a:avLst/>
          </a:prstGeom>
        </p:spPr>
      </p:pic>
    </p:spTree>
    <p:extLst>
      <p:ext uri="{BB962C8B-B14F-4D97-AF65-F5344CB8AC3E}">
        <p14:creationId xmlns:p14="http://schemas.microsoft.com/office/powerpoint/2010/main" val="946565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in a suit&#10;&#10;Description automatically generated">
            <a:extLst>
              <a:ext uri="{FF2B5EF4-FFF2-40B4-BE49-F238E27FC236}">
                <a16:creationId xmlns:a16="http://schemas.microsoft.com/office/drawing/2014/main" id="{930F7B41-3A36-D3FF-665F-8B42F36E83CF}"/>
              </a:ext>
            </a:extLst>
          </p:cNvPr>
          <p:cNvPicPr>
            <a:picLocks noGrp="1" noChangeAspect="1"/>
          </p:cNvPicPr>
          <p:nvPr>
            <p:ph sz="half" idx="2"/>
          </p:nvPr>
        </p:nvPicPr>
        <p:blipFill rotWithShape="1">
          <a:blip r:embed="rId2"/>
          <a:srcRect r="6237"/>
          <a:stretch/>
        </p:blipFill>
        <p:spPr>
          <a:xfrm>
            <a:off x="1" y="10"/>
            <a:ext cx="9669642" cy="6857990"/>
          </a:xfrm>
          <a:prstGeom prst="rect">
            <a:avLst/>
          </a:prstGeom>
        </p:spPr>
      </p:pic>
      <p:sp>
        <p:nvSpPr>
          <p:cNvPr id="39" name="Rectangle 3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C07A7A-23A2-AE49-A73E-BF3AC40E0264}"/>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3100" dirty="0">
                <a:latin typeface="Eras Light ITC" panose="020F0302020204030204" pitchFamily="34" charset="0"/>
                <a:cs typeface="Eras Light ITC" panose="020F0302020204030204" pitchFamily="34" charset="0"/>
              </a:rPr>
              <a:t>Buttonholes and Corsages</a:t>
            </a:r>
          </a:p>
        </p:txBody>
      </p:sp>
      <p:sp>
        <p:nvSpPr>
          <p:cNvPr id="3" name="Content Placeholder 2">
            <a:extLst>
              <a:ext uri="{FF2B5EF4-FFF2-40B4-BE49-F238E27FC236}">
                <a16:creationId xmlns:a16="http://schemas.microsoft.com/office/drawing/2014/main" id="{89AF66A0-D5CC-8045-B35B-7A1CC49E5AAA}"/>
              </a:ext>
            </a:extLst>
          </p:cNvPr>
          <p:cNvSpPr>
            <a:spLocks noGrp="1"/>
          </p:cNvSpPr>
          <p:nvPr>
            <p:ph sz="half" idx="1"/>
          </p:nvPr>
        </p:nvSpPr>
        <p:spPr>
          <a:xfrm>
            <a:off x="7531610" y="2434201"/>
            <a:ext cx="3822189" cy="3742762"/>
          </a:xfrm>
        </p:spPr>
        <p:txBody>
          <a:bodyPr vert="horz" lIns="91440" tIns="45720" rIns="91440" bIns="45720" rtlCol="0">
            <a:normAutofit/>
          </a:bodyPr>
          <a:lstStyle/>
          <a:p>
            <a:pPr marL="0" indent="0">
              <a:buNone/>
            </a:pPr>
            <a:r>
              <a:rPr lang="en-US" sz="1400" b="1" dirty="0">
                <a:latin typeface="Eras Light ITC" panose="020F0302020204030204" pitchFamily="34" charset="0"/>
                <a:cs typeface="Eras Light ITC" panose="020F0302020204030204" pitchFamily="34" charset="0"/>
              </a:rPr>
              <a:t>Buttonholes - £15</a:t>
            </a:r>
          </a:p>
          <a:p>
            <a:pPr marL="0" indent="0">
              <a:buNone/>
            </a:pPr>
            <a:r>
              <a:rPr lang="en-US" sz="1400" dirty="0">
                <a:latin typeface="Eras Light ITC" panose="020F0302020204030204" pitchFamily="34" charset="0"/>
                <a:cs typeface="Eras Light ITC" panose="020F0302020204030204" pitchFamily="34" charset="0"/>
              </a:rPr>
              <a:t>For the groom and his team, each finished with a pearl headed pin. </a:t>
            </a:r>
          </a:p>
          <a:p>
            <a:pPr marL="0" indent="0">
              <a:buNone/>
            </a:pPr>
            <a:r>
              <a:rPr lang="en-US" sz="1400" b="1" dirty="0">
                <a:latin typeface="Eras Light ITC" panose="020F0302020204030204" pitchFamily="34" charset="0"/>
                <a:cs typeface="Eras Light ITC" panose="020F0302020204030204" pitchFamily="34" charset="0"/>
              </a:rPr>
              <a:t>Corsage - £20</a:t>
            </a:r>
          </a:p>
          <a:p>
            <a:pPr marL="0" indent="0">
              <a:buNone/>
            </a:pPr>
            <a:r>
              <a:rPr lang="en-US" sz="1400" dirty="0">
                <a:latin typeface="Eras Light ITC" panose="020F0302020204030204" pitchFamily="34" charset="0"/>
                <a:cs typeface="Eras Light ITC" panose="020F0302020204030204" pitchFamily="34" charset="0"/>
              </a:rPr>
              <a:t>The perfect choice for ladies in your bridal party who want a little something extra they can pin on. More floriferous than a buttonhole and tied onto a corsage pin so easy to attach. </a:t>
            </a:r>
          </a:p>
          <a:p>
            <a:pPr marL="0" indent="0">
              <a:buNone/>
            </a:pPr>
            <a:r>
              <a:rPr lang="en-US" sz="1400" b="1" dirty="0">
                <a:latin typeface="Eras Light ITC" panose="020F0302020204030204" pitchFamily="34" charset="0"/>
                <a:cs typeface="Eras Light ITC" panose="020F0302020204030204" pitchFamily="34" charset="0"/>
              </a:rPr>
              <a:t>Wrist Corsages - £30</a:t>
            </a:r>
          </a:p>
          <a:p>
            <a:pPr marL="0" indent="0">
              <a:buNone/>
            </a:pPr>
            <a:r>
              <a:rPr lang="en-US" sz="1400" dirty="0">
                <a:latin typeface="Eras Light ITC" panose="020F0302020204030204" pitchFamily="34" charset="0"/>
                <a:cs typeface="Eras Light ITC" panose="020F0302020204030204" pitchFamily="34" charset="0"/>
              </a:rPr>
              <a:t>Tied on a silk ribbon, the seasons perfect blooms in a perfect arrangement for you to admire. </a:t>
            </a:r>
          </a:p>
          <a:p>
            <a:pPr marL="0"/>
            <a:endParaRPr lang="en-US" sz="1400" dirty="0">
              <a:latin typeface="Eras Light ITC" panose="020F0302020204030204" pitchFamily="34" charset="0"/>
              <a:cs typeface="Eras Light ITC" panose="020F0302020204030204" pitchFamily="34" charset="0"/>
            </a:endParaRPr>
          </a:p>
        </p:txBody>
      </p:sp>
      <p:pic>
        <p:nvPicPr>
          <p:cNvPr id="9" name="Picture 8" descr="A black and white image of a flower&#10;&#10;Description automatically generated">
            <a:extLst>
              <a:ext uri="{FF2B5EF4-FFF2-40B4-BE49-F238E27FC236}">
                <a16:creationId xmlns:a16="http://schemas.microsoft.com/office/drawing/2014/main" id="{4B11CB64-D742-55F5-F749-30370B8B2291}"/>
              </a:ext>
            </a:extLst>
          </p:cNvPr>
          <p:cNvPicPr>
            <a:picLocks noChangeAspect="1"/>
          </p:cNvPicPr>
          <p:nvPr/>
        </p:nvPicPr>
        <p:blipFill>
          <a:blip r:embed="rId3"/>
          <a:stretch>
            <a:fillRect/>
          </a:stretch>
        </p:blipFill>
        <p:spPr>
          <a:xfrm>
            <a:off x="11206463" y="59319"/>
            <a:ext cx="869771" cy="626235"/>
          </a:xfrm>
          <a:prstGeom prst="rect">
            <a:avLst/>
          </a:prstGeom>
        </p:spPr>
      </p:pic>
    </p:spTree>
    <p:extLst>
      <p:ext uri="{BB962C8B-B14F-4D97-AF65-F5344CB8AC3E}">
        <p14:creationId xmlns:p14="http://schemas.microsoft.com/office/powerpoint/2010/main" val="213167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white flower with green leaves&#10;&#10;Description automatically generated">
            <a:extLst>
              <a:ext uri="{FF2B5EF4-FFF2-40B4-BE49-F238E27FC236}">
                <a16:creationId xmlns:a16="http://schemas.microsoft.com/office/drawing/2014/main" id="{C3C2AAA0-3223-7C17-A84B-4FDA5DCA0245}"/>
              </a:ext>
            </a:extLst>
          </p:cNvPr>
          <p:cNvPicPr>
            <a:picLocks noGrp="1" noChangeAspect="1"/>
          </p:cNvPicPr>
          <p:nvPr>
            <p:ph sz="half" idx="1"/>
          </p:nvPr>
        </p:nvPicPr>
        <p:blipFill>
          <a:blip r:embed="rId2"/>
          <a:stretch>
            <a:fillRect/>
          </a:stretch>
        </p:blipFill>
        <p:spPr>
          <a:xfrm>
            <a:off x="930275" y="642938"/>
            <a:ext cx="2009775" cy="2749550"/>
          </a:xfrm>
        </p:spPr>
      </p:pic>
      <p:pic>
        <p:nvPicPr>
          <p:cNvPr id="16" name="Picture 15" descr="A small boutonniere with flowers&#10;&#10;Description automatically generated">
            <a:extLst>
              <a:ext uri="{FF2B5EF4-FFF2-40B4-BE49-F238E27FC236}">
                <a16:creationId xmlns:a16="http://schemas.microsoft.com/office/drawing/2014/main" id="{EE79E3C8-1610-DD91-76C1-718153B0E96F}"/>
              </a:ext>
            </a:extLst>
          </p:cNvPr>
          <p:cNvPicPr>
            <a:picLocks noChangeAspect="1"/>
          </p:cNvPicPr>
          <p:nvPr/>
        </p:nvPicPr>
        <p:blipFill>
          <a:blip r:embed="rId3"/>
          <a:stretch>
            <a:fillRect/>
          </a:stretch>
        </p:blipFill>
        <p:spPr>
          <a:xfrm>
            <a:off x="3011488" y="642938"/>
            <a:ext cx="1997075" cy="2749550"/>
          </a:xfrm>
          <a:prstGeom prst="rect">
            <a:avLst/>
          </a:prstGeom>
        </p:spPr>
      </p:pic>
      <p:pic>
        <p:nvPicPr>
          <p:cNvPr id="10" name="Picture 9" descr="A flower on a wood surface&#10;&#10;Description automatically generated">
            <a:extLst>
              <a:ext uri="{FF2B5EF4-FFF2-40B4-BE49-F238E27FC236}">
                <a16:creationId xmlns:a16="http://schemas.microsoft.com/office/drawing/2014/main" id="{F241710D-01F5-78D2-D7A0-7FB733099382}"/>
              </a:ext>
            </a:extLst>
          </p:cNvPr>
          <p:cNvPicPr>
            <a:picLocks noChangeAspect="1"/>
          </p:cNvPicPr>
          <p:nvPr/>
        </p:nvPicPr>
        <p:blipFill>
          <a:blip r:embed="rId4"/>
          <a:stretch>
            <a:fillRect/>
          </a:stretch>
        </p:blipFill>
        <p:spPr>
          <a:xfrm>
            <a:off x="5078413" y="642938"/>
            <a:ext cx="1997075" cy="2749550"/>
          </a:xfrm>
          <a:prstGeom prst="rect">
            <a:avLst/>
          </a:prstGeom>
        </p:spPr>
      </p:pic>
      <p:pic>
        <p:nvPicPr>
          <p:cNvPr id="18" name="Picture 17" descr="A small bouquet of flowers on a wood surface&#10;&#10;Description automatically generated">
            <a:extLst>
              <a:ext uri="{FF2B5EF4-FFF2-40B4-BE49-F238E27FC236}">
                <a16:creationId xmlns:a16="http://schemas.microsoft.com/office/drawing/2014/main" id="{0B32755A-338B-7B21-CFF8-47FC6FC6AE93}"/>
              </a:ext>
            </a:extLst>
          </p:cNvPr>
          <p:cNvPicPr>
            <a:picLocks noChangeAspect="1"/>
          </p:cNvPicPr>
          <p:nvPr/>
        </p:nvPicPr>
        <p:blipFill>
          <a:blip r:embed="rId5"/>
          <a:stretch>
            <a:fillRect/>
          </a:stretch>
        </p:blipFill>
        <p:spPr>
          <a:xfrm>
            <a:off x="930275" y="3462338"/>
            <a:ext cx="2009775" cy="2751138"/>
          </a:xfrm>
          <a:prstGeom prst="rect">
            <a:avLst/>
          </a:prstGeom>
        </p:spPr>
      </p:pic>
      <p:pic>
        <p:nvPicPr>
          <p:cNvPr id="12" name="Picture 11" descr="A wrist with a flower bracelet&#10;&#10;Description automatically generated">
            <a:extLst>
              <a:ext uri="{FF2B5EF4-FFF2-40B4-BE49-F238E27FC236}">
                <a16:creationId xmlns:a16="http://schemas.microsoft.com/office/drawing/2014/main" id="{5128BE44-5538-864F-4BD4-3FD93913CEBE}"/>
              </a:ext>
            </a:extLst>
          </p:cNvPr>
          <p:cNvPicPr>
            <a:picLocks noChangeAspect="1"/>
          </p:cNvPicPr>
          <p:nvPr/>
        </p:nvPicPr>
        <p:blipFill>
          <a:blip r:embed="rId6"/>
          <a:stretch>
            <a:fillRect/>
          </a:stretch>
        </p:blipFill>
        <p:spPr>
          <a:xfrm>
            <a:off x="3011488" y="3462338"/>
            <a:ext cx="1997075" cy="2751138"/>
          </a:xfrm>
          <a:prstGeom prst="rect">
            <a:avLst/>
          </a:prstGeom>
        </p:spPr>
      </p:pic>
      <p:pic>
        <p:nvPicPr>
          <p:cNvPr id="8" name="Content Placeholder 7" descr="A bouquet of flowers with a tag&#10;&#10;Description automatically generated">
            <a:extLst>
              <a:ext uri="{FF2B5EF4-FFF2-40B4-BE49-F238E27FC236}">
                <a16:creationId xmlns:a16="http://schemas.microsoft.com/office/drawing/2014/main" id="{255FEC82-4490-9845-3DA6-B0AE5468D9CC}"/>
              </a:ext>
            </a:extLst>
          </p:cNvPr>
          <p:cNvPicPr>
            <a:picLocks noGrp="1" noChangeAspect="1"/>
          </p:cNvPicPr>
          <p:nvPr>
            <p:ph sz="half" idx="2"/>
          </p:nvPr>
        </p:nvPicPr>
        <p:blipFill>
          <a:blip r:embed="rId7"/>
          <a:stretch>
            <a:fillRect/>
          </a:stretch>
        </p:blipFill>
        <p:spPr>
          <a:xfrm>
            <a:off x="5078413" y="3462338"/>
            <a:ext cx="1997075" cy="2751138"/>
          </a:xfrm>
        </p:spPr>
      </p:pic>
      <p:pic>
        <p:nvPicPr>
          <p:cNvPr id="14" name="Picture 13" descr="A group of flowers on a wood surface&#10;&#10;Description automatically generated">
            <a:extLst>
              <a:ext uri="{FF2B5EF4-FFF2-40B4-BE49-F238E27FC236}">
                <a16:creationId xmlns:a16="http://schemas.microsoft.com/office/drawing/2014/main" id="{517D33DA-E0E2-2111-17DB-C71B0793BF7B}"/>
              </a:ext>
            </a:extLst>
          </p:cNvPr>
          <p:cNvPicPr>
            <a:picLocks noChangeAspect="1"/>
          </p:cNvPicPr>
          <p:nvPr/>
        </p:nvPicPr>
        <p:blipFill>
          <a:blip r:embed="rId8"/>
          <a:stretch>
            <a:fillRect/>
          </a:stretch>
        </p:blipFill>
        <p:spPr>
          <a:xfrm>
            <a:off x="7143750" y="642938"/>
            <a:ext cx="4117975" cy="5570538"/>
          </a:xfrm>
          <a:prstGeom prst="rect">
            <a:avLst/>
          </a:prstGeom>
        </p:spPr>
      </p:pic>
      <p:pic>
        <p:nvPicPr>
          <p:cNvPr id="21" name="Picture 20" descr="A black and white image of a flower&#10;&#10;Description automatically generated">
            <a:extLst>
              <a:ext uri="{FF2B5EF4-FFF2-40B4-BE49-F238E27FC236}">
                <a16:creationId xmlns:a16="http://schemas.microsoft.com/office/drawing/2014/main" id="{AD71282C-DCBB-8E5C-C82B-6A620785E9CB}"/>
              </a:ext>
            </a:extLst>
          </p:cNvPr>
          <p:cNvPicPr>
            <a:picLocks noChangeAspect="1"/>
          </p:cNvPicPr>
          <p:nvPr/>
        </p:nvPicPr>
        <p:blipFill>
          <a:blip r:embed="rId9"/>
          <a:stretch>
            <a:fillRect/>
          </a:stretch>
        </p:blipFill>
        <p:spPr>
          <a:xfrm>
            <a:off x="40771" y="19347"/>
            <a:ext cx="869771" cy="626235"/>
          </a:xfrm>
          <a:prstGeom prst="rect">
            <a:avLst/>
          </a:prstGeom>
        </p:spPr>
      </p:pic>
    </p:spTree>
    <p:extLst>
      <p:ext uri="{BB962C8B-B14F-4D97-AF65-F5344CB8AC3E}">
        <p14:creationId xmlns:p14="http://schemas.microsoft.com/office/powerpoint/2010/main" val="13176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child with a flower crown&#10;&#10;Description automatically generated">
            <a:extLst>
              <a:ext uri="{FF2B5EF4-FFF2-40B4-BE49-F238E27FC236}">
                <a16:creationId xmlns:a16="http://schemas.microsoft.com/office/drawing/2014/main" id="{F0C84C6C-94EE-6C5C-6278-B999ED81D3F2}"/>
              </a:ext>
            </a:extLst>
          </p:cNvPr>
          <p:cNvPicPr>
            <a:picLocks noGrp="1" noChangeAspect="1"/>
          </p:cNvPicPr>
          <p:nvPr>
            <p:ph sz="half" idx="2"/>
          </p:nvPr>
        </p:nvPicPr>
        <p:blipFill rotWithShape="1">
          <a:blip r:embed="rId2"/>
          <a:srcRect l="20688"/>
          <a:stretch/>
        </p:blipFill>
        <p:spPr>
          <a:xfrm>
            <a:off x="1" y="10"/>
            <a:ext cx="9669642" cy="6857990"/>
          </a:xfrm>
          <a:prstGeom prst="rect">
            <a:avLst/>
          </a:prstGeom>
        </p:spPr>
      </p:pic>
      <p:sp>
        <p:nvSpPr>
          <p:cNvPr id="46" name="Rectangle 4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C07A7A-23A2-AE49-A73E-BF3AC40E0264}"/>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4000" dirty="0">
                <a:latin typeface="Eras Light ITC" panose="020F0302020204030204" pitchFamily="34" charset="0"/>
                <a:cs typeface="Eras Light ITC" panose="020F0302020204030204" pitchFamily="34" charset="0"/>
              </a:rPr>
              <a:t>Flower Crowns </a:t>
            </a:r>
            <a:br>
              <a:rPr lang="en-US" sz="4000" dirty="0">
                <a:latin typeface="Eras Light ITC" panose="020F0302020204030204" pitchFamily="34" charset="0"/>
                <a:cs typeface="Eras Light ITC" panose="020F0302020204030204" pitchFamily="34" charset="0"/>
              </a:rPr>
            </a:br>
            <a:br>
              <a:rPr lang="en-US" sz="4000" dirty="0">
                <a:latin typeface="Eras Light ITC" panose="020F0302020204030204" pitchFamily="34" charset="0"/>
                <a:cs typeface="Eras Light ITC" panose="020F0302020204030204" pitchFamily="34" charset="0"/>
              </a:rPr>
            </a:br>
            <a:endParaRPr lang="en-US" sz="4000" dirty="0">
              <a:latin typeface="Eras Light ITC" panose="020F0302020204030204" pitchFamily="34" charset="0"/>
              <a:cs typeface="Eras Light ITC" panose="020F0302020204030204" pitchFamily="34" charset="0"/>
            </a:endParaRPr>
          </a:p>
        </p:txBody>
      </p:sp>
      <p:sp>
        <p:nvSpPr>
          <p:cNvPr id="3" name="Content Placeholder 2">
            <a:extLst>
              <a:ext uri="{FF2B5EF4-FFF2-40B4-BE49-F238E27FC236}">
                <a16:creationId xmlns:a16="http://schemas.microsoft.com/office/drawing/2014/main" id="{89AF66A0-D5CC-8045-B35B-7A1CC49E5AAA}"/>
              </a:ext>
            </a:extLst>
          </p:cNvPr>
          <p:cNvSpPr>
            <a:spLocks noGrp="1"/>
          </p:cNvSpPr>
          <p:nvPr>
            <p:ph sz="half" idx="1"/>
          </p:nvPr>
        </p:nvSpPr>
        <p:spPr>
          <a:xfrm>
            <a:off x="7531610" y="1315081"/>
            <a:ext cx="3822189" cy="3742762"/>
          </a:xfrm>
        </p:spPr>
        <p:txBody>
          <a:bodyPr vert="horz" lIns="91440" tIns="45720" rIns="91440" bIns="45720" rtlCol="0">
            <a:noAutofit/>
          </a:bodyPr>
          <a:lstStyle/>
          <a:p>
            <a:pPr marL="0" indent="0">
              <a:buNone/>
            </a:pPr>
            <a:r>
              <a:rPr lang="en-US" sz="1400" b="1" dirty="0">
                <a:latin typeface="Eras Light ITC" panose="020F0302020204030204" pitchFamily="34" charset="0"/>
                <a:cs typeface="Eras Light ITC" panose="020F0302020204030204" pitchFamily="34" charset="0"/>
              </a:rPr>
              <a:t>Full adult flower crown - £65</a:t>
            </a:r>
          </a:p>
          <a:p>
            <a:pPr marL="0" indent="0">
              <a:buNone/>
            </a:pPr>
            <a:r>
              <a:rPr lang="en-US" sz="1400" dirty="0">
                <a:latin typeface="Eras Light ITC" panose="020F0302020204030204" pitchFamily="34" charset="0"/>
                <a:cs typeface="Eras Light ITC" panose="020F0302020204030204" pitchFamily="34" charset="0"/>
              </a:rPr>
              <a:t>Perfect for a festival wedding or just someone who loves to celebrate how much they love nature. Every design original and perfectly matched to your bouquet. </a:t>
            </a:r>
          </a:p>
          <a:p>
            <a:pPr marL="0" indent="0">
              <a:buNone/>
            </a:pPr>
            <a:r>
              <a:rPr lang="en-US" sz="1400" dirty="0">
                <a:latin typeface="Eras Light ITC" panose="020F0302020204030204" pitchFamily="34" charset="0"/>
                <a:cs typeface="Eras Light ITC" panose="020F0302020204030204" pitchFamily="34" charset="0"/>
              </a:rPr>
              <a:t>[Add our luxury natural silk ribbon for +£12]</a:t>
            </a:r>
          </a:p>
          <a:p>
            <a:pPr marL="0" indent="0">
              <a:buNone/>
            </a:pPr>
            <a:endParaRPr lang="en-US" sz="1400" dirty="0">
              <a:latin typeface="Eras Light ITC" panose="020F0302020204030204" pitchFamily="34" charset="0"/>
              <a:cs typeface="Eras Light ITC" panose="020F0302020204030204" pitchFamily="34" charset="0"/>
            </a:endParaRPr>
          </a:p>
          <a:p>
            <a:pPr marL="0" indent="0">
              <a:buNone/>
            </a:pPr>
            <a:r>
              <a:rPr lang="en-US" sz="1400" b="1" dirty="0">
                <a:latin typeface="Eras Light ITC" panose="020F0302020204030204" pitchFamily="34" charset="0"/>
                <a:cs typeface="Eras Light ITC" panose="020F0302020204030204" pitchFamily="34" charset="0"/>
              </a:rPr>
              <a:t>Adult half-crown - £45</a:t>
            </a:r>
          </a:p>
          <a:p>
            <a:pPr marL="0"/>
            <a:r>
              <a:rPr lang="en-US" sz="1400" dirty="0">
                <a:latin typeface="Eras Light ITC" panose="020F0302020204030204" pitchFamily="34" charset="0"/>
                <a:cs typeface="Eras Light ITC" panose="020F0302020204030204" pitchFamily="34" charset="0"/>
              </a:rPr>
              <a:t>A half crown of blooms, perfect if you have a veil or a beautiful up-do.  </a:t>
            </a:r>
          </a:p>
          <a:p>
            <a:pPr marL="0" indent="0">
              <a:buNone/>
            </a:pPr>
            <a:r>
              <a:rPr lang="en-US" sz="1400" dirty="0">
                <a:latin typeface="Eras Light ITC" panose="020F0302020204030204" pitchFamily="34" charset="0"/>
                <a:cs typeface="Eras Light ITC" panose="020F0302020204030204" pitchFamily="34" charset="0"/>
              </a:rPr>
              <a:t>[Add our signature ribbons for +£12]</a:t>
            </a:r>
          </a:p>
          <a:p>
            <a:pPr marL="0" indent="0">
              <a:buNone/>
            </a:pPr>
            <a:endParaRPr lang="en-US" sz="1400" dirty="0">
              <a:latin typeface="Eras Light ITC" panose="020F0302020204030204" pitchFamily="34" charset="0"/>
              <a:cs typeface="Eras Light ITC" panose="020F0302020204030204" pitchFamily="34" charset="0"/>
            </a:endParaRPr>
          </a:p>
          <a:p>
            <a:pPr marL="0" indent="0">
              <a:buNone/>
            </a:pPr>
            <a:r>
              <a:rPr lang="en-US" sz="1400" b="1" dirty="0">
                <a:latin typeface="Eras Light ITC" panose="020F0302020204030204" pitchFamily="34" charset="0"/>
                <a:cs typeface="Eras Light ITC" panose="020F0302020204030204" pitchFamily="34" charset="0"/>
              </a:rPr>
              <a:t>Child flower crown - £35</a:t>
            </a:r>
          </a:p>
          <a:p>
            <a:pPr marL="0" indent="0">
              <a:buNone/>
            </a:pPr>
            <a:r>
              <a:rPr lang="en-US" sz="1400" dirty="0">
                <a:latin typeface="Eras Light ITC" panose="020F0302020204030204" pitchFamily="34" charset="0"/>
                <a:cs typeface="Eras Light ITC" panose="020F0302020204030204" pitchFamily="34" charset="0"/>
              </a:rPr>
              <a:t>A full crown of seasonal blooms and foliage, woven onto a wire band and supplied with hair pins. </a:t>
            </a:r>
          </a:p>
          <a:p>
            <a:pPr marL="0" indent="0">
              <a:buNone/>
            </a:pPr>
            <a:r>
              <a:rPr lang="en-US" sz="1400" dirty="0">
                <a:latin typeface="Eras Light ITC" panose="020F0302020204030204" pitchFamily="34" charset="0"/>
                <a:cs typeface="Eras Light ITC" panose="020F0302020204030204" pitchFamily="34" charset="0"/>
              </a:rPr>
              <a:t>[Add our signature silk ribbon for +£12]</a:t>
            </a:r>
          </a:p>
        </p:txBody>
      </p:sp>
      <p:pic>
        <p:nvPicPr>
          <p:cNvPr id="8" name="Picture 7" descr="A black and white image of a flower&#10;&#10;Description automatically generated">
            <a:extLst>
              <a:ext uri="{FF2B5EF4-FFF2-40B4-BE49-F238E27FC236}">
                <a16:creationId xmlns:a16="http://schemas.microsoft.com/office/drawing/2014/main" id="{14F792BB-FA6A-A2E1-21A7-281CE17025E0}"/>
              </a:ext>
            </a:extLst>
          </p:cNvPr>
          <p:cNvPicPr>
            <a:picLocks noChangeAspect="1"/>
          </p:cNvPicPr>
          <p:nvPr/>
        </p:nvPicPr>
        <p:blipFill>
          <a:blip r:embed="rId3"/>
          <a:stretch>
            <a:fillRect/>
          </a:stretch>
        </p:blipFill>
        <p:spPr>
          <a:xfrm>
            <a:off x="11206463" y="59319"/>
            <a:ext cx="869771" cy="626235"/>
          </a:xfrm>
          <a:prstGeom prst="rect">
            <a:avLst/>
          </a:prstGeom>
        </p:spPr>
      </p:pic>
    </p:spTree>
    <p:extLst>
      <p:ext uri="{BB962C8B-B14F-4D97-AF65-F5344CB8AC3E}">
        <p14:creationId xmlns:p14="http://schemas.microsoft.com/office/powerpoint/2010/main" val="2618690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group of flowers in a garden&#10;&#10;Description automatically generated">
            <a:extLst>
              <a:ext uri="{FF2B5EF4-FFF2-40B4-BE49-F238E27FC236}">
                <a16:creationId xmlns:a16="http://schemas.microsoft.com/office/drawing/2014/main" id="{52711118-A266-5E3A-B5B0-3E14C3393957}"/>
              </a:ext>
            </a:extLst>
          </p:cNvPr>
          <p:cNvPicPr>
            <a:picLocks noGrp="1" noChangeAspect="1"/>
          </p:cNvPicPr>
          <p:nvPr>
            <p:ph sz="half" idx="2"/>
          </p:nvPr>
        </p:nvPicPr>
        <p:blipFill rotWithShape="1">
          <a:blip r:embed="rId2"/>
          <a:srcRect l="5436"/>
          <a:stretch/>
        </p:blipFill>
        <p:spPr>
          <a:xfrm rot="16200000">
            <a:off x="3928177" y="-1405821"/>
            <a:ext cx="6858000" cy="9669642"/>
          </a:xfrm>
          <a:prstGeom prst="rect">
            <a:avLst/>
          </a:prstGeom>
        </p:spPr>
      </p:pic>
      <p:sp>
        <p:nvSpPr>
          <p:cNvPr id="46" name="Rectangle 4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C07A7A-23A2-AE49-A73E-BF3AC40E0264}"/>
              </a:ext>
            </a:extLst>
          </p:cNvPr>
          <p:cNvSpPr>
            <a:spLocks noGrp="1"/>
          </p:cNvSpPr>
          <p:nvPr>
            <p:ph type="title"/>
          </p:nvPr>
        </p:nvSpPr>
        <p:spPr>
          <a:xfrm>
            <a:off x="88244" y="493914"/>
            <a:ext cx="3822189" cy="1899912"/>
          </a:xfrm>
        </p:spPr>
        <p:txBody>
          <a:bodyPr vert="horz" lIns="91440" tIns="45720" rIns="91440" bIns="45720" rtlCol="0" anchor="ctr">
            <a:normAutofit/>
          </a:bodyPr>
          <a:lstStyle/>
          <a:p>
            <a:r>
              <a:rPr lang="en-US" sz="4000" dirty="0">
                <a:latin typeface="Eras Light ITC" panose="020F0302020204030204" pitchFamily="34" charset="0"/>
                <a:cs typeface="Eras Light ITC" panose="020F0302020204030204" pitchFamily="34" charset="0"/>
              </a:rPr>
              <a:t>Bloom Buckets</a:t>
            </a:r>
            <a:br>
              <a:rPr lang="en-US" sz="4000" dirty="0">
                <a:latin typeface="Eras Light ITC" panose="020F0302020204030204" pitchFamily="34" charset="0"/>
                <a:cs typeface="Eras Light ITC" panose="020F0302020204030204" pitchFamily="34" charset="0"/>
              </a:rPr>
            </a:br>
            <a:br>
              <a:rPr lang="en-US" sz="4000" dirty="0">
                <a:latin typeface="Eras Light ITC" panose="020F0302020204030204" pitchFamily="34" charset="0"/>
                <a:cs typeface="Eras Light ITC" panose="020F0302020204030204" pitchFamily="34" charset="0"/>
              </a:rPr>
            </a:br>
            <a:endParaRPr lang="en-US" sz="4000" dirty="0">
              <a:latin typeface="Eras Light ITC" panose="020F0302020204030204" pitchFamily="34" charset="0"/>
              <a:cs typeface="Eras Light ITC" panose="020F0302020204030204" pitchFamily="34" charset="0"/>
            </a:endParaRPr>
          </a:p>
        </p:txBody>
      </p:sp>
      <p:sp>
        <p:nvSpPr>
          <p:cNvPr id="3" name="Content Placeholder 2">
            <a:extLst>
              <a:ext uri="{FF2B5EF4-FFF2-40B4-BE49-F238E27FC236}">
                <a16:creationId xmlns:a16="http://schemas.microsoft.com/office/drawing/2014/main" id="{89AF66A0-D5CC-8045-B35B-7A1CC49E5AAA}"/>
              </a:ext>
            </a:extLst>
          </p:cNvPr>
          <p:cNvSpPr>
            <a:spLocks noGrp="1"/>
          </p:cNvSpPr>
          <p:nvPr>
            <p:ph sz="half" idx="1"/>
          </p:nvPr>
        </p:nvSpPr>
        <p:spPr>
          <a:xfrm>
            <a:off x="116984" y="1146314"/>
            <a:ext cx="3822189" cy="3742762"/>
          </a:xfrm>
        </p:spPr>
        <p:txBody>
          <a:bodyPr vert="horz" lIns="91440" tIns="45720" rIns="91440" bIns="45720" rtlCol="0">
            <a:noAutofit/>
          </a:bodyPr>
          <a:lstStyle/>
          <a:p>
            <a:pPr marL="0" indent="0">
              <a:buNone/>
            </a:pPr>
            <a:r>
              <a:rPr lang="en-US" sz="1400" b="1" dirty="0">
                <a:latin typeface="Eras Light ITC" panose="020F0302020204030204" pitchFamily="34" charset="0"/>
                <a:cs typeface="Eras Light ITC" panose="020F0302020204030204" pitchFamily="34" charset="0"/>
              </a:rPr>
              <a:t>Large Bloom Bucket (60-80 stems)- £80</a:t>
            </a:r>
          </a:p>
          <a:p>
            <a:pPr marL="0" indent="0">
              <a:buNone/>
            </a:pPr>
            <a:r>
              <a:rPr lang="en-US" sz="1400" dirty="0">
                <a:latin typeface="Eras Light ITC" panose="020F0302020204030204" pitchFamily="34" charset="0"/>
                <a:cs typeface="Eras Light ITC" panose="020F0302020204030204" pitchFamily="34" charset="0"/>
              </a:rPr>
              <a:t>Our large bucket has enough blooms for several large vases or a minimum of 6 jam-jars. </a:t>
            </a:r>
          </a:p>
          <a:p>
            <a:pPr marL="0" indent="0">
              <a:buNone/>
            </a:pPr>
            <a:r>
              <a:rPr lang="en-US" sz="1400" dirty="0">
                <a:latin typeface="Eras Light ITC" panose="020F0302020204030204" pitchFamily="34" charset="0"/>
                <a:cs typeface="Eras Light ITC" panose="020F0302020204030204" pitchFamily="34" charset="0"/>
              </a:rPr>
              <a:t>If you’re doing your own bouquets, we’d suggest allowing 3/4/bucket for a bride to give you plenty of choice and ½ a bucket for a bridesmaid</a:t>
            </a:r>
          </a:p>
          <a:p>
            <a:pPr marL="0"/>
            <a:endParaRPr lang="en-US" sz="1400" dirty="0">
              <a:latin typeface="Eras Light ITC" panose="020F0302020204030204" pitchFamily="34" charset="0"/>
              <a:cs typeface="Eras Light ITC" panose="020F0302020204030204" pitchFamily="34" charset="0"/>
            </a:endParaRPr>
          </a:p>
          <a:p>
            <a:pPr marL="0" indent="0">
              <a:buNone/>
            </a:pPr>
            <a:r>
              <a:rPr lang="en-US" sz="1400" b="1" dirty="0">
                <a:latin typeface="Eras Light ITC" panose="020F0302020204030204" pitchFamily="34" charset="0"/>
                <a:cs typeface="Eras Light ITC" panose="020F0302020204030204" pitchFamily="34" charset="0"/>
              </a:rPr>
              <a:t>Large foliage bucket - £70</a:t>
            </a:r>
          </a:p>
          <a:p>
            <a:pPr marL="0" indent="0">
              <a:buNone/>
            </a:pPr>
            <a:r>
              <a:rPr lang="en-US" sz="1400" dirty="0">
                <a:latin typeface="Eras Light ITC" panose="020F0302020204030204" pitchFamily="34" charset="0"/>
                <a:cs typeface="Eras Light ITC" panose="020F0302020204030204" pitchFamily="34" charset="0"/>
              </a:rPr>
              <a:t>The seasons best foliage, scented, trailing and wispy. Perfect for naturalistic arrangements. </a:t>
            </a:r>
          </a:p>
          <a:p>
            <a:pPr marL="0" indent="0">
              <a:buNone/>
            </a:pPr>
            <a:r>
              <a:rPr lang="en-US" sz="1400" dirty="0">
                <a:latin typeface="Eras Light ITC" panose="020F0302020204030204" pitchFamily="34" charset="0"/>
                <a:cs typeface="Eras Light ITC" panose="020F0302020204030204" pitchFamily="34" charset="0"/>
              </a:rPr>
              <a:t>Please let us know what you are planning on creating so we can choose the right kind of foliage which will work the best. </a:t>
            </a:r>
          </a:p>
          <a:p>
            <a:pPr marL="0"/>
            <a:endParaRPr lang="en-US" sz="1400" dirty="0">
              <a:latin typeface="Eras Light ITC" panose="020F0302020204030204" pitchFamily="34" charset="0"/>
              <a:cs typeface="Eras Light ITC" panose="020F0302020204030204" pitchFamily="34" charset="0"/>
            </a:endParaRPr>
          </a:p>
          <a:p>
            <a:pPr marL="0" indent="0">
              <a:buNone/>
            </a:pPr>
            <a:r>
              <a:rPr lang="en-US" sz="1400" b="1" dirty="0">
                <a:latin typeface="Eras Light ITC" panose="020F0302020204030204" pitchFamily="34" charset="0"/>
                <a:cs typeface="Eras Light ITC" panose="020F0302020204030204" pitchFamily="34" charset="0"/>
              </a:rPr>
              <a:t>Trial half bucket (30-40 stems) - £40</a:t>
            </a:r>
          </a:p>
          <a:p>
            <a:pPr marL="0" indent="0">
              <a:buNone/>
            </a:pPr>
            <a:r>
              <a:rPr lang="en-US" sz="1400" dirty="0">
                <a:latin typeface="Eras Light ITC" panose="020F0302020204030204" pitchFamily="34" charset="0"/>
                <a:cs typeface="Eras Light ITC" panose="020F0302020204030204" pitchFamily="34" charset="0"/>
              </a:rPr>
              <a:t>We always recommend that you have a trial half bucket of blooms a week or two before your big day so you have plenty of time to practice what you’re creating. Your bucket will contain as close a selection to in your wedding flowers as the field has in flower. </a:t>
            </a:r>
          </a:p>
          <a:p>
            <a:pPr marL="0"/>
            <a:endParaRPr lang="en-US" sz="1400" dirty="0">
              <a:latin typeface="Eras Light ITC" panose="020F0302020204030204" pitchFamily="34" charset="0"/>
              <a:cs typeface="Eras Light ITC" panose="020F0302020204030204" pitchFamily="34" charset="0"/>
            </a:endParaRPr>
          </a:p>
        </p:txBody>
      </p:sp>
      <p:pic>
        <p:nvPicPr>
          <p:cNvPr id="8" name="Picture 7" descr="A black and white image of a flower&#10;&#10;Description automatically generated">
            <a:extLst>
              <a:ext uri="{FF2B5EF4-FFF2-40B4-BE49-F238E27FC236}">
                <a16:creationId xmlns:a16="http://schemas.microsoft.com/office/drawing/2014/main" id="{ECD88750-5DC4-CB19-A42B-6A526025703F}"/>
              </a:ext>
            </a:extLst>
          </p:cNvPr>
          <p:cNvPicPr>
            <a:picLocks noChangeAspect="1"/>
          </p:cNvPicPr>
          <p:nvPr/>
        </p:nvPicPr>
        <p:blipFill>
          <a:blip r:embed="rId3"/>
          <a:stretch>
            <a:fillRect/>
          </a:stretch>
        </p:blipFill>
        <p:spPr>
          <a:xfrm>
            <a:off x="40771" y="19347"/>
            <a:ext cx="869771" cy="626235"/>
          </a:xfrm>
          <a:prstGeom prst="rect">
            <a:avLst/>
          </a:prstGeom>
        </p:spPr>
      </p:pic>
    </p:spTree>
    <p:extLst>
      <p:ext uri="{BB962C8B-B14F-4D97-AF65-F5344CB8AC3E}">
        <p14:creationId xmlns:p14="http://schemas.microsoft.com/office/powerpoint/2010/main" val="3546216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vase with flowers on a table&#10;&#10;Description automatically generated">
            <a:extLst>
              <a:ext uri="{FF2B5EF4-FFF2-40B4-BE49-F238E27FC236}">
                <a16:creationId xmlns:a16="http://schemas.microsoft.com/office/drawing/2014/main" id="{79224460-A952-C63E-E363-CB2467046917}"/>
              </a:ext>
            </a:extLst>
          </p:cNvPr>
          <p:cNvPicPr>
            <a:picLocks noGrp="1" noChangeAspect="1"/>
          </p:cNvPicPr>
          <p:nvPr>
            <p:ph sz="half" idx="2"/>
          </p:nvPr>
        </p:nvPicPr>
        <p:blipFill rotWithShape="1">
          <a:blip r:embed="rId2"/>
          <a:srcRect r="5882" b="-1"/>
          <a:stretch/>
        </p:blipFill>
        <p:spPr>
          <a:xfrm>
            <a:off x="1" y="10"/>
            <a:ext cx="9669642" cy="6857990"/>
          </a:xfrm>
          <a:prstGeom prst="rect">
            <a:avLst/>
          </a:prstGeom>
        </p:spPr>
      </p:pic>
      <p:sp>
        <p:nvSpPr>
          <p:cNvPr id="46" name="Rectangle 4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C07A7A-23A2-AE49-A73E-BF3AC40E0264}"/>
              </a:ext>
            </a:extLst>
          </p:cNvPr>
          <p:cNvSpPr>
            <a:spLocks noGrp="1"/>
          </p:cNvSpPr>
          <p:nvPr>
            <p:ph type="title"/>
          </p:nvPr>
        </p:nvSpPr>
        <p:spPr>
          <a:xfrm>
            <a:off x="7531610" y="365125"/>
            <a:ext cx="3822189" cy="1899912"/>
          </a:xfrm>
        </p:spPr>
        <p:txBody>
          <a:bodyPr vert="horz" lIns="91440" tIns="45720" rIns="91440" bIns="45720" rtlCol="0" anchor="ctr">
            <a:normAutofit/>
          </a:bodyPr>
          <a:lstStyle/>
          <a:p>
            <a:r>
              <a:rPr lang="en-US" sz="3100" dirty="0">
                <a:latin typeface="Eras Light ITC" panose="020F0302020204030204" pitchFamily="34" charset="0"/>
                <a:cs typeface="Eras Light ITC" panose="020F0302020204030204" pitchFamily="34" charset="0"/>
              </a:rPr>
              <a:t>Table</a:t>
            </a:r>
            <a:br>
              <a:rPr lang="en-US" sz="3100" dirty="0">
                <a:latin typeface="Eras Light ITC" panose="020F0302020204030204" pitchFamily="34" charset="0"/>
                <a:cs typeface="Eras Light ITC" panose="020F0302020204030204" pitchFamily="34" charset="0"/>
              </a:rPr>
            </a:br>
            <a:r>
              <a:rPr lang="en-US" sz="3100" dirty="0">
                <a:latin typeface="Eras Light ITC" panose="020F0302020204030204" pitchFamily="34" charset="0"/>
                <a:cs typeface="Eras Light ITC" panose="020F0302020204030204" pitchFamily="34" charset="0"/>
              </a:rPr>
              <a:t>Arrangements</a:t>
            </a:r>
            <a:br>
              <a:rPr lang="en-US" sz="3100" dirty="0">
                <a:latin typeface="Eras Light ITC" panose="020F0302020204030204" pitchFamily="34" charset="0"/>
                <a:cs typeface="Eras Light ITC" panose="020F0302020204030204" pitchFamily="34" charset="0"/>
              </a:rPr>
            </a:br>
            <a:br>
              <a:rPr lang="en-US" sz="3100" dirty="0">
                <a:latin typeface="Eras Light ITC" panose="020F0302020204030204" pitchFamily="34" charset="0"/>
                <a:cs typeface="Eras Light ITC" panose="020F0302020204030204" pitchFamily="34" charset="0"/>
              </a:rPr>
            </a:br>
            <a:endParaRPr lang="en-US" sz="3100" dirty="0">
              <a:latin typeface="Eras Light ITC" panose="020F0302020204030204" pitchFamily="34" charset="0"/>
              <a:cs typeface="Eras Light ITC" panose="020F0302020204030204" pitchFamily="34" charset="0"/>
            </a:endParaRPr>
          </a:p>
        </p:txBody>
      </p:sp>
      <p:sp>
        <p:nvSpPr>
          <p:cNvPr id="3" name="Content Placeholder 2">
            <a:extLst>
              <a:ext uri="{FF2B5EF4-FFF2-40B4-BE49-F238E27FC236}">
                <a16:creationId xmlns:a16="http://schemas.microsoft.com/office/drawing/2014/main" id="{89AF66A0-D5CC-8045-B35B-7A1CC49E5AAA}"/>
              </a:ext>
            </a:extLst>
          </p:cNvPr>
          <p:cNvSpPr>
            <a:spLocks noGrp="1"/>
          </p:cNvSpPr>
          <p:nvPr>
            <p:ph sz="half" idx="1"/>
          </p:nvPr>
        </p:nvSpPr>
        <p:spPr>
          <a:xfrm>
            <a:off x="7531610" y="2434201"/>
            <a:ext cx="3822189" cy="3742762"/>
          </a:xfrm>
        </p:spPr>
        <p:txBody>
          <a:bodyPr vert="horz" lIns="91440" tIns="45720" rIns="91440" bIns="45720" rtlCol="0">
            <a:normAutofit/>
          </a:bodyPr>
          <a:lstStyle/>
          <a:p>
            <a:pPr marL="0" indent="0">
              <a:buNone/>
            </a:pPr>
            <a:r>
              <a:rPr lang="en-US" sz="1400" b="1" dirty="0">
                <a:latin typeface="Eras Light ITC" panose="020F0302020204030204" pitchFamily="34" charset="0"/>
                <a:cs typeface="Eras Light ITC" panose="020F0302020204030204" pitchFamily="34" charset="0"/>
              </a:rPr>
              <a:t>Trio of Bud vases - £27 </a:t>
            </a:r>
          </a:p>
          <a:p>
            <a:pPr marL="0" indent="0">
              <a:buNone/>
            </a:pPr>
            <a:r>
              <a:rPr lang="en-US" sz="1400" dirty="0">
                <a:latin typeface="Eras Light ITC" panose="020F0302020204030204" pitchFamily="34" charset="0"/>
                <a:cs typeface="Eras Light ITC" panose="020F0302020204030204" pitchFamily="34" charset="0"/>
              </a:rPr>
              <a:t>Creating a chic </a:t>
            </a:r>
            <a:r>
              <a:rPr lang="en-US" sz="1400" dirty="0" err="1">
                <a:latin typeface="Eras Light ITC" panose="020F0302020204030204" pitchFamily="34" charset="0"/>
                <a:cs typeface="Eras Light ITC" panose="020F0302020204030204" pitchFamily="34" charset="0"/>
              </a:rPr>
              <a:t>tablescape</a:t>
            </a:r>
            <a:r>
              <a:rPr lang="en-US" sz="1400" dirty="0">
                <a:latin typeface="Eras Light ITC" panose="020F0302020204030204" pitchFamily="34" charset="0"/>
                <a:cs typeface="Eras Light ITC" panose="020F0302020204030204" pitchFamily="34" charset="0"/>
              </a:rPr>
              <a:t> is easy with our bud vase collection. All vases are yours to keep after the big day, so no need to wash and return them, just give them away., </a:t>
            </a:r>
          </a:p>
          <a:p>
            <a:pPr marL="0" indent="0">
              <a:buNone/>
            </a:pPr>
            <a:r>
              <a:rPr lang="en-US" sz="1400" dirty="0">
                <a:latin typeface="Eras Light ITC" panose="020F0302020204030204" pitchFamily="34" charset="0"/>
                <a:cs typeface="Eras Light ITC" panose="020F0302020204030204" pitchFamily="34" charset="0"/>
              </a:rPr>
              <a:t>Our vases work well as trios along your table, but by ordering multiples of three, you can set them out however you like. </a:t>
            </a:r>
          </a:p>
          <a:p>
            <a:pPr marL="0" indent="0">
              <a:buNone/>
            </a:pPr>
            <a:r>
              <a:rPr lang="en-US" sz="1400" b="1" dirty="0">
                <a:latin typeface="Eras Light ITC" panose="020F0302020204030204" pitchFamily="34" charset="0"/>
                <a:cs typeface="Eras Light ITC" panose="020F0302020204030204" pitchFamily="34" charset="0"/>
              </a:rPr>
              <a:t>Bowl arrangements - £65</a:t>
            </a:r>
          </a:p>
          <a:p>
            <a:pPr marL="0" indent="0">
              <a:buNone/>
            </a:pPr>
            <a:r>
              <a:rPr lang="en-US" sz="1400" dirty="0">
                <a:latin typeface="Eras Light ITC" panose="020F0302020204030204" pitchFamily="34" charset="0"/>
                <a:cs typeface="Eras Light ITC" panose="020F0302020204030204" pitchFamily="34" charset="0"/>
              </a:rPr>
              <a:t>Our modern bowls are the perfect </a:t>
            </a:r>
            <a:r>
              <a:rPr lang="en-US" sz="1400" dirty="0" err="1">
                <a:latin typeface="Eras Light ITC" panose="020F0302020204030204" pitchFamily="34" charset="0"/>
                <a:cs typeface="Eras Light ITC" panose="020F0302020204030204" pitchFamily="34" charset="0"/>
              </a:rPr>
              <a:t>centre</a:t>
            </a:r>
            <a:r>
              <a:rPr lang="en-US" sz="1400" dirty="0">
                <a:latin typeface="Eras Light ITC" panose="020F0302020204030204" pitchFamily="34" charset="0"/>
                <a:cs typeface="Eras Light ITC" panose="020F0302020204030204" pitchFamily="34" charset="0"/>
              </a:rPr>
              <a:t> piece for round tables seating up to 10. Arranged low so your guests can chat over the top of them, they’ll be brimming with scent, movement and effortless style. </a:t>
            </a:r>
          </a:p>
          <a:p>
            <a:pPr marL="0"/>
            <a:endParaRPr lang="en-US" sz="1400" dirty="0">
              <a:latin typeface="Eras Light ITC" panose="020F0302020204030204" pitchFamily="34" charset="0"/>
              <a:cs typeface="Eras Light ITC" panose="020F0302020204030204" pitchFamily="34" charset="0"/>
            </a:endParaRPr>
          </a:p>
          <a:p>
            <a:pPr marL="0"/>
            <a:endParaRPr lang="en-US" sz="1400" dirty="0">
              <a:latin typeface="Eras Light ITC" panose="020F0302020204030204" pitchFamily="34" charset="0"/>
              <a:cs typeface="Eras Light ITC" panose="020F0302020204030204" pitchFamily="34" charset="0"/>
            </a:endParaRPr>
          </a:p>
        </p:txBody>
      </p:sp>
      <p:pic>
        <p:nvPicPr>
          <p:cNvPr id="12" name="Picture 11" descr="A black and white image of a flower&#10;&#10;Description automatically generated">
            <a:extLst>
              <a:ext uri="{FF2B5EF4-FFF2-40B4-BE49-F238E27FC236}">
                <a16:creationId xmlns:a16="http://schemas.microsoft.com/office/drawing/2014/main" id="{EF796F20-E611-913A-28C3-E4F0BED50AE2}"/>
              </a:ext>
            </a:extLst>
          </p:cNvPr>
          <p:cNvPicPr>
            <a:picLocks noChangeAspect="1"/>
          </p:cNvPicPr>
          <p:nvPr/>
        </p:nvPicPr>
        <p:blipFill>
          <a:blip r:embed="rId3"/>
          <a:stretch>
            <a:fillRect/>
          </a:stretch>
        </p:blipFill>
        <p:spPr>
          <a:xfrm>
            <a:off x="11206463" y="59319"/>
            <a:ext cx="869771" cy="626235"/>
          </a:xfrm>
          <a:prstGeom prst="rect">
            <a:avLst/>
          </a:prstGeom>
        </p:spPr>
      </p:pic>
    </p:spTree>
    <p:extLst>
      <p:ext uri="{BB962C8B-B14F-4D97-AF65-F5344CB8AC3E}">
        <p14:creationId xmlns:p14="http://schemas.microsoft.com/office/powerpoint/2010/main" val="3337373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17507</TotalTime>
  <Words>1419</Words>
  <Application>Microsoft Macintosh PowerPoint</Application>
  <PresentationFormat>Widescreen</PresentationFormat>
  <Paragraphs>84</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Eras Light ITC</vt:lpstr>
      <vt:lpstr>Office Theme</vt:lpstr>
      <vt:lpstr>Bouquets and Blooms</vt:lpstr>
      <vt:lpstr>Simple Elegance</vt:lpstr>
      <vt:lpstr>Bouquets</vt:lpstr>
      <vt:lpstr>PowerPoint Presentation</vt:lpstr>
      <vt:lpstr>Buttonholes and Corsages</vt:lpstr>
      <vt:lpstr>PowerPoint Presentation</vt:lpstr>
      <vt:lpstr>Flower Crowns   </vt:lpstr>
      <vt:lpstr>Bloom Buckets  </vt:lpstr>
      <vt:lpstr>Table Arrangements  </vt:lpstr>
      <vt:lpstr>Our booking process</vt:lpstr>
      <vt:lpstr>Come and see us</vt:lpstr>
      <vt:lpstr>Charlotte and Jack </vt:lpstr>
      <vt:lpstr>Imogen &amp; Sam</vt:lpstr>
      <vt:lpstr>Joss and Daniel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Rosalinde Evitt</dc:creator>
  <cp:lastModifiedBy>Rosalinde Evitt</cp:lastModifiedBy>
  <cp:revision>22</cp:revision>
  <cp:lastPrinted>2023-05-18T21:23:49Z</cp:lastPrinted>
  <dcterms:created xsi:type="dcterms:W3CDTF">2022-01-20T15:39:06Z</dcterms:created>
  <dcterms:modified xsi:type="dcterms:W3CDTF">2024-04-15T10:28:10Z</dcterms:modified>
</cp:coreProperties>
</file>